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notesMaster+xml" PartName="/ppt/notesMasters/notesMaster1.xml"/>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notesSlide+xml" PartName="/ppt/notesSlides/notesSlide3.xml"/>
  <Override ContentType="application/vnd.openxmlformats-officedocument.presentationml.notesSlide+xml" PartName="/ppt/notesSlides/notesSlide4.xml"/>
  <Override ContentType="application/vnd.openxmlformats-officedocument.presentationml.notesSlide+xml" PartName="/ppt/notesSlides/notesSlide5.xml"/>
  <Override ContentType="application/vnd.openxmlformats-officedocument.presentationml.notesSlide+xml" PartName="/ppt/notesSlides/notesSlide6.xml"/>
  <Override ContentType="application/vnd.openxmlformats-officedocument.presentationml.notesSlide+xml" PartName="/ppt/notesSlides/notesSlide7.xml"/>
  <Override ContentType="application/vnd.openxmlformats-officedocument.presentationml.notesSlide+xml" PartName="/ppt/notesSlides/notesSlide8.xml"/>
  <Override ContentType="application/vnd.openxmlformats-officedocument.presentationml.notesSlide+xml" PartName="/ppt/notesSlides/notesSlide9.xml"/>
  <Override ContentType="application/vnd.openxmlformats-officedocument.presentationml.notesSlide+xml" PartName="/ppt/notesSlides/notesSlide10.xml"/>
  <Override ContentType="application/vnd.openxmlformats-officedocument.presentationml.notesSlide+xml" PartName="/ppt/notesSlides/notesSlide1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notesMasterIdLst>
    <p:notesMasterId r:id="rId20"/>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Lst>
  <p:sldSz cx="10058400" cy="7315200"/>
  <p:notesSz cx="6858000" cy="9144000"/>
  <p:embeddedFontLst>
    <p:embeddedFont>
      <p:font typeface="Sonny Gothic Condensed 1 Heavy" charset="1" panose="00000900000000000000"/>
      <p:regular r:id="rId19"/>
    </p:embeddedFont>
    <p:embeddedFont>
      <p:font typeface="Sonny Cond Bold" charset="1" panose="00000700000000000000"/>
      <p:regular r:id="rId23"/>
    </p:embeddedFont>
    <p:embeddedFont>
      <p:font typeface="Sonny Gothic Condensed 2" charset="1" panose="00000500000000000000"/>
      <p:regular r:id="rId25"/>
    </p:embeddedFont>
    <p:embeddedFont>
      <p:font typeface="Merriweather" charset="1" panose="000005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fonts/font19.fntdata" Type="http://schemas.openxmlformats.org/officeDocument/2006/relationships/font"/><Relationship Id="rId2" Target="presProps.xml" Type="http://schemas.openxmlformats.org/officeDocument/2006/relationships/presProps"/><Relationship Id="rId20" Target="notesMasters/notesMaster1.xml" Type="http://schemas.openxmlformats.org/officeDocument/2006/relationships/notesMaster"/><Relationship Id="rId21" Target="theme/theme2.xml" Type="http://schemas.openxmlformats.org/officeDocument/2006/relationships/theme"/><Relationship Id="rId22" Target="notesSlides/notesSlide1.xml" Type="http://schemas.openxmlformats.org/officeDocument/2006/relationships/notesSlide"/><Relationship Id="rId23" Target="fonts/font23.fntdata" Type="http://schemas.openxmlformats.org/officeDocument/2006/relationships/font"/><Relationship Id="rId24" Target="notesSlides/notesSlide2.xml" Type="http://schemas.openxmlformats.org/officeDocument/2006/relationships/notesSlide"/><Relationship Id="rId25" Target="fonts/font25.fntdata" Type="http://schemas.openxmlformats.org/officeDocument/2006/relationships/font"/><Relationship Id="rId26" Target="notesSlides/notesSlide3.xml" Type="http://schemas.openxmlformats.org/officeDocument/2006/relationships/notesSlide"/><Relationship Id="rId27" Target="notesSlides/notesSlide4.xml" Type="http://schemas.openxmlformats.org/officeDocument/2006/relationships/notesSlide"/><Relationship Id="rId28" Target="notesSlides/notesSlide5.xml" Type="http://schemas.openxmlformats.org/officeDocument/2006/relationships/notesSlide"/><Relationship Id="rId29" Target="fonts/font29.fntdata" Type="http://schemas.openxmlformats.org/officeDocument/2006/relationships/font"/><Relationship Id="rId3" Target="viewProps.xml" Type="http://schemas.openxmlformats.org/officeDocument/2006/relationships/viewProps"/><Relationship Id="rId30" Target="notesSlides/notesSlide6.xml" Type="http://schemas.openxmlformats.org/officeDocument/2006/relationships/notesSlide"/><Relationship Id="rId31" Target="notesSlides/notesSlide7.xml" Type="http://schemas.openxmlformats.org/officeDocument/2006/relationships/notesSlide"/><Relationship Id="rId32" Target="notesSlides/notesSlide8.xml" Type="http://schemas.openxmlformats.org/officeDocument/2006/relationships/notesSlide"/><Relationship Id="rId33" Target="notesSlides/notesSlide9.xml" Type="http://schemas.openxmlformats.org/officeDocument/2006/relationships/notesSlide"/><Relationship Id="rId34" Target="notesSlides/notesSlide10.xml" Type="http://schemas.openxmlformats.org/officeDocument/2006/relationships/notesSlide"/><Relationship Id="rId35" Target="notesSlides/notesSlide11.xml" Type="http://schemas.openxmlformats.org/officeDocument/2006/relationships/notesSlide"/><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notesMasters/_rels/notesMaster1.xml.rels><?xml version="1.0" encoding="UTF-8" standalone="yes"?><Relationships xmlns="http://schemas.openxmlformats.org/package/2006/relationships"><Relationship Id="rId1" Target="../theme/theme2.xml" Type="http://schemas.openxmlformats.org/officeDocument/2006/relationships/theme"/></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1.7.2013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2.xml" Type="http://schemas.openxmlformats.org/officeDocument/2006/relationships/slide"/></Relationships>
</file>

<file path=ppt/notesSlides/_rels/notesSlide2.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3.xml" Type="http://schemas.openxmlformats.org/officeDocument/2006/relationships/slide"/></Relationships>
</file>

<file path=ppt/notesSlides/_rels/notesSlide3.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4.xml" Type="http://schemas.openxmlformats.org/officeDocument/2006/relationships/slide"/></Relationships>
</file>

<file path=ppt/notesSlides/_rels/notesSlide4.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5.xml" Type="http://schemas.openxmlformats.org/officeDocument/2006/relationships/slide"/></Relationships>
</file>

<file path=ppt/notesSlides/_rels/notesSlide5.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6.xml" Type="http://schemas.openxmlformats.org/officeDocument/2006/relationships/slide"/></Relationships>
</file>

<file path=ppt/notesSlides/_rels/notesSlide6.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7.xml" Type="http://schemas.openxmlformats.org/officeDocument/2006/relationships/slide"/></Relationships>
</file>

<file path=ppt/notesSlides/_rels/notesSlide7.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8.xml" Type="http://schemas.openxmlformats.org/officeDocument/2006/relationships/slide"/></Relationships>
</file>

<file path=ppt/notesSlides/_rels/notesSlide8.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9.xml" Type="http://schemas.openxmlformats.org/officeDocument/2006/relationships/slide"/></Relationships>
</file>

<file path=ppt/notesSlides/_rels/notesSlide9.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0.xml" Type="http://schemas.openxmlformats.org/officeDocument/2006/relationships/slide"/></Relationships>
</file>

<file path=ppt/notesSlides/_rels/notesSlide10.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1.xml" Type="http://schemas.openxmlformats.org/officeDocument/2006/relationships/slide"/></Relationships>
</file>

<file path=ppt/notesSlides/_rels/notesSlide11.xml.rels><?xml version="1.0" encoding="UTF-8" standalone="yes"?><Relationships xmlns="http://schemas.openxmlformats.org/package/2006/relationships"><Relationship Id="rId1" Target="../notesMasters/notesMaster1.xml" Type="http://schemas.openxmlformats.org/officeDocument/2006/relationships/notesMaster"/><Relationship Id="rId2" Target="../slides/slide12.xml" Type="http://schemas.openxmlformats.org/officeDocument/2006/relationships/slide"/></Relationships>
</file>

<file path=ppt/notesSlides/notesSlide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Quiero compartir contigo cómo mantener a tu bebé seguro mientras duerme durante su primer año.</a:t>
            </a:r>
          </a:p>
          <a:p>
            <a:r>
              <a:rPr lang="en-US"/>
              <a:t/>
            </a:r>
          </a:p>
          <a:p>
            <a:r>
              <a:rPr lang="en-US"/>
              <a:t>Décadas de investigación médica respaldan que tu bebé duerme más seguro: </a:t>
            </a:r>
          </a:p>
          <a:p>
            <a:r>
              <a:rPr lang="en-US"/>
              <a:t/>
            </a:r>
          </a:p>
          <a:p>
            <a:r>
              <a:rPr lang="en-US"/>
              <a:t>-Siempre boca arriba</a:t>
            </a:r>
          </a:p>
          <a:p>
            <a:r>
              <a:rPr lang="en-US"/>
              <a:t>-En una cuna, moisés o corral plano y firme</a:t>
            </a:r>
          </a:p>
          <a:p>
            <a:r>
              <a:rPr lang="en-US"/>
              <a:t>-Con solo el bebé (sin otra persona, almohadas, mantas ni juguetes)</a:t>
            </a:r>
          </a:p>
          <a:p>
            <a:r>
              <a:rPr lang="en-US"/>
              <a:t>-Y libre de humo y vapeo, con un cuidador sobrio</a:t>
            </a:r>
          </a:p>
          <a:p>
            <a:r>
              <a:rPr lang="en-US"/>
              <a:t/>
            </a:r>
          </a:p>
          <a:p>
            <a:r>
              <a:rPr lang="en-US"/>
              <a:t>Lamentablemente, una vez que los bebés regresan del hospital, la principal causa de muerte es el sueño inseguro. Esto significa que el bebé fue puesto a dormir en una posición o espacio que no era seguro, lo que provocó asfixia accidental o estrangulación y aumentó el riesgo de SMSL (síndrome de muerte súbita del lactante).</a:t>
            </a:r>
          </a:p>
          <a:p>
            <a:r>
              <a:rPr lang="en-US"/>
              <a:t/>
            </a:r>
          </a:p>
          <a:p>
            <a:r>
              <a:rPr lang="en-US"/>
              <a:t>Sé que esto es difícil de escuchar, pero la buena noticia es que estas muertes se pueden prevenir en gran medida siguiendo las recomendaciones de sueño seguro. Podemos hablar más sobre estas cuatro recomendaciones y también sobre maneras de ayudar a tu bebé a dormir cuando tú también tienes sueño…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2.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Duerme Más Seguro Siempre Boca Arriba</a:t>
            </a:r>
          </a:p>
          <a:p>
            <a:r>
              <a:rPr lang="en-US"/>
              <a:t/>
            </a:r>
          </a:p>
          <a:p>
            <a:r>
              <a:rPr lang="en-US"/>
              <a:t>Coloca a tu bebé boca arriba —nunca boca abajo ni de lado— para cada siesta y por la noche durante el primer año. Esto les ayuda a respirar mejor y reduce el riesgo de asfixia.</a:t>
            </a:r>
          </a:p>
          <a:p>
            <a:r>
              <a:rPr lang="en-US"/>
              <a:t/>
            </a:r>
          </a:p>
          <a:p>
            <a:r>
              <a:rPr lang="en-US"/>
              <a:t>Cuando sean mayores y puedan girar solos de la espalda al estómago o al costado, está bien, pero siempre colócalos primero boca arriba.</a:t>
            </a:r>
          </a:p>
          <a:p>
            <a:r>
              <a:rPr lang="en-US"/>
              <a:t/>
            </a:r>
          </a:p>
          <a:p>
            <a:r>
              <a:rPr lang="en-US"/>
              <a:t>¿Qué preguntas o inquietudes tienes sobre que tu bebé duerma boca arriba?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3.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tiene menos probabilidades de atragantarse, asfixiarse o dejar de respirar cuando se le coloca boca arriba para cada siesta y durante el sueño nocturno.</a:t>
            </a:r>
          </a:p>
          <a:p>
            <a:r>
              <a:rPr lang="en-US"/>
              <a:t/>
            </a:r>
          </a:p>
          <a:p>
            <a:r>
              <a:rPr lang="en-US"/>
              <a:t>Muchos padres se preocupan de que su bebé se atragante al dormir boca arriba.</a:t>
            </a:r>
          </a:p>
          <a:p>
            <a:r>
              <a:rPr lang="en-US"/>
              <a:t/>
            </a:r>
          </a:p>
          <a:p>
            <a:r>
              <a:rPr lang="en-US"/>
              <a:t>No, los bebés no se atragantan cuando duermen boca arriba.</a:t>
            </a:r>
          </a:p>
          <a:p>
            <a:r>
              <a:rPr lang="en-US"/>
              <a:t/>
            </a:r>
          </a:p>
          <a:p>
            <a:r>
              <a:rPr lang="en-US"/>
              <a:t>Los seres humanos tenemos un reflejo nauseoso que nos protege del atragantamiento. Si escuchas a tu bebé hacer arcadas, significa que se está protegiendo. Es más difícil que los alimentos o el vómito entren en los pulmones cuando estamos boca arriba que cuando estamos boca abajo.</a:t>
            </a:r>
          </a:p>
          <a:p>
            <a:r>
              <a:rPr lang="en-US"/>
              <a:t/>
            </a:r>
          </a:p>
          <a:p>
            <a:r>
              <a:rPr lang="en-US"/>
              <a:t>Sí, lo más seguro es que los bebés duerman boca arriba, incluso si regurgitan o tienen problemas de reflujo.</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4.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duerme más seguro en una cuna, moisés o corral con un colchón plano y firme que no se hunda al presionarlo y con una sábana ajustada.</a:t>
            </a:r>
          </a:p>
          <a:p>
            <a:r>
              <a:rPr lang="en-US"/>
              <a:t/>
            </a:r>
          </a:p>
          <a:p>
            <a:r>
              <a:rPr lang="en-US"/>
              <a:t>Tu bebé nunca debe dormir en una cama de adulto, sofá o silla.</a:t>
            </a:r>
          </a:p>
          <a:p>
            <a:r>
              <a:rPr lang="en-US"/>
              <a:t/>
            </a:r>
          </a:p>
          <a:p>
            <a:r>
              <a:rPr lang="en-US"/>
              <a:t>Tampoco debe dormir en una cama inclinada, columpio, asiento saltarín, cama blanda, hamaca para bebé, y la silla del carro solo debe usarse mientras se conduce. Una vez fuera del carro, el bebé no debe seguir durmiendo en la silla porque la posición de su cabeza ya no es segura.</a:t>
            </a:r>
          </a:p>
          <a:p>
            <a:r>
              <a:rPr lang="en-US"/>
              <a:t/>
            </a:r>
          </a:p>
          <a:p>
            <a:r>
              <a:rPr lang="en-US"/>
              <a:t>Estos lugares para dormir deben evitarse porque se ha demostrado que aumentan el riesgode asfixia.</a:t>
            </a:r>
          </a:p>
          <a:p>
            <a:r>
              <a:rPr lang="en-US"/>
              <a:t> </a:t>
            </a:r>
          </a:p>
          <a:p>
            <a:r>
              <a:rPr lang="en-US"/>
              <a:t>Quizás a ti te guste dormir en un colchón blando y con almohada, pero para tu bebé lo más seguro es un colchón firme y sin almohada. No intentes hacerlo más blando añadiendo cojines, mantas, protectores o almohadas. Al pensar en dónde dormirá tu bebé, revisa si la nariz o la boca de tu bebé podrían quedar cubiertas o bloqueadas de alguna manera.</a:t>
            </a:r>
          </a:p>
          <a:p>
            <a:r>
              <a:rPr lang="en-US"/>
              <a:t/>
            </a:r>
          </a:p>
          <a:p>
            <a:r>
              <a:rPr lang="en-US"/>
              <a:t>¿Qué preguntas o inquietudes tienes sobre dónde duerme tu bebé?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5.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Al buscar un lugar para que duerma tu bebé, asegúrate de que sea plano y firme.</a:t>
            </a:r>
          </a:p>
          <a:p>
            <a:r>
              <a:rPr lang="en-US"/>
              <a:t/>
            </a:r>
          </a:p>
          <a:p>
            <a:r>
              <a:rPr lang="en-US"/>
              <a:t>Plano: Significa que las vías respiratorias de tu bebé se mantienen rectas, como una pajilla/popote. Su cuello debe estar completamente recto mientras duerme para que pueda respirar correctamente.</a:t>
            </a:r>
          </a:p>
          <a:p>
            <a:r>
              <a:rPr lang="en-US"/>
              <a:t/>
            </a:r>
          </a:p>
          <a:p>
            <a:r>
              <a:rPr lang="en-US"/>
              <a:t>Firme: Significa que el colchón no debe hundirse al presionarlo, sino que debe ser firme para reducir el riesgo de asfixia.</a:t>
            </a:r>
          </a:p>
          <a:p>
            <a:r>
              <a:rPr lang="en-US"/>
              <a:t/>
            </a:r>
          </a:p>
          <a:p>
            <a:r>
              <a:rPr lang="en-US"/>
              <a:t>Incluso si tu bebé tiene reflujo o regurgita, no inclines el colchón, ya que eso puede hacer que el bebé se mueva a una posición insegura. Y tu bebé no necesita un colchón blando —lo más seguro es un colchón firme.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6.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duerme más seguro solo con el bebé.</a:t>
            </a:r>
          </a:p>
          <a:p>
            <a:r>
              <a:rPr lang="en-US"/>
              <a:t/>
            </a:r>
          </a:p>
          <a:p>
            <a:r>
              <a:rPr lang="en-US"/>
              <a:t>Esto significa que solo el bebé debe dormir en su propio espacio.</a:t>
            </a:r>
          </a:p>
          <a:p>
            <a:r>
              <a:rPr lang="en-US"/>
              <a:t/>
            </a:r>
          </a:p>
          <a:p>
            <a:r>
              <a:rPr lang="en-US"/>
              <a:t>Sin mantas, almohadas ni peluches. Y sin dormir con otra persona —ya sea mamá, papá, cuidador(a) o hermano(a).</a:t>
            </a:r>
          </a:p>
          <a:p>
            <a:r>
              <a:rPr lang="en-US"/>
              <a:t/>
            </a:r>
          </a:p>
          <a:p>
            <a:r>
              <a:rPr lang="en-US"/>
              <a:t>Tener estos objetos cerca del bebé mientras duerme o dormir con él no es seguro debido al riesgo de lesiones o muerte. Los bebés son muy vulnerables a la asfixia y al estrangulamiento porque no tienen la fuerza suficiente para moverse si quedan en una posición en la que no pueden respirar.</a:t>
            </a:r>
          </a:p>
          <a:p>
            <a:r>
              <a:rPr lang="en-US"/>
              <a:t/>
            </a:r>
          </a:p>
          <a:p>
            <a:r>
              <a:rPr lang="en-US"/>
              <a:t>Esto puede suceder fácilmente si:</a:t>
            </a:r>
          </a:p>
          <a:p>
            <a:r>
              <a:rPr lang="en-US"/>
              <a:t>-Alguien se da vuelta sobre el bebé o algo presiona sobre él.</a:t>
            </a:r>
          </a:p>
          <a:p>
            <a:r>
              <a:rPr lang="en-US"/>
              <a:t>-La cara del bebé queda cubierta por ropa de cama blanda.</a:t>
            </a:r>
          </a:p>
          <a:p>
            <a:r>
              <a:rPr lang="en-US"/>
              <a:t>-El bebé queda atrapado entre dos objetos, como un colchón y una pared.</a:t>
            </a:r>
          </a:p>
          <a:p>
            <a:r>
              <a:rPr lang="en-US"/>
              <a:t/>
            </a:r>
          </a:p>
          <a:p>
            <a:r>
              <a:rPr lang="en-US"/>
              <a:t>¿Qué piensas sobre esta recomendación?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7.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Dormir con tu bebé: comprendiendo los riesgos</a:t>
            </a:r>
          </a:p>
          <a:p>
            <a:r>
              <a:rPr lang="en-US"/>
              <a:t/>
            </a:r>
          </a:p>
          <a:p>
            <a:r>
              <a:rPr lang="en-US"/>
              <a:t>Algunos padres duermen con sus bebés a propósito, y otros pueden quedarse dormidos con ellos por accidente. Hay varias razones por las que los padres podrían hacer esto. La Academia Estadounidense de Pediatría (AAP, por sus siglas en inglés) afirma que dormir con el bebé en un espacio compartido nunca es recomendable, ya que aumenta significativamente el riesgo de lesiones, asfixia y muerte. Las siguientes situaciones hacen que dormir con el bebé sea aún más peligroso y podrían provocar la muerte. Es especialmente peligroso dormir con tu bebé cuando...</a:t>
            </a:r>
          </a:p>
          <a:p>
            <a:r>
              <a:rPr lang="en-US"/>
              <a:t/>
            </a:r>
          </a:p>
          <a:p>
            <a:r>
              <a:rPr lang="en-US"/>
              <a:t>Tu bebé…</a:t>
            </a:r>
          </a:p>
          <a:p>
            <a:r>
              <a:rPr lang="en-US"/>
              <a:t/>
            </a:r>
          </a:p>
          <a:p>
            <a:r>
              <a:rPr lang="en-US"/>
              <a:t>-Nació más de 3 semanas antes de tiempo o pesó menos de 2.5 kg (5 lb 8 oz) al nacer.</a:t>
            </a:r>
          </a:p>
          <a:p>
            <a:r>
              <a:rPr lang="en-US"/>
              <a:t>-Tiene menos de 4 meses de edad.</a:t>
            </a:r>
          </a:p>
          <a:p>
            <a:r>
              <a:rPr lang="en-US"/>
              <a:t>-Estuvo expuesto al humo o al vapeo durante el embarazo.</a:t>
            </a:r>
          </a:p>
          <a:p>
            <a:r>
              <a:rPr lang="en-US"/>
              <a:t/>
            </a:r>
          </a:p>
          <a:p>
            <a:r>
              <a:rPr lang="en-US"/>
              <a:t>La persona que duerme con el bebé…</a:t>
            </a:r>
          </a:p>
          <a:p>
            <a:r>
              <a:rPr lang="en-US"/>
              <a:t/>
            </a:r>
          </a:p>
          <a:p>
            <a:r>
              <a:rPr lang="en-US"/>
              <a:t>-Consumió alcohol, medicamentos o drogas que dificultan despertarse, o está muy cansada.</a:t>
            </a:r>
          </a:p>
          <a:p>
            <a:r>
              <a:rPr lang="en-US"/>
              <a:t>-Usa tabaco (fuma o vapea).</a:t>
            </a:r>
          </a:p>
          <a:p>
            <a:r>
              <a:rPr lang="en-US"/>
              <a:t>-No es el padre o la madre del bebé.</a:t>
            </a:r>
          </a:p>
          <a:p>
            <a:r>
              <a:rPr lang="en-US"/>
              <a:t/>
            </a:r>
          </a:p>
          <a:p>
            <a:r>
              <a:rPr lang="en-US"/>
              <a:t>El lugar donde duerme…</a:t>
            </a:r>
          </a:p>
          <a:p>
            <a:r>
              <a:rPr lang="en-US"/>
              <a:t/>
            </a:r>
          </a:p>
          <a:p>
            <a:r>
              <a:rPr lang="en-US"/>
              <a:t>-Tiene almohadas, mantas, una almohada de lactancia o un colchón muy blando.</a:t>
            </a:r>
          </a:p>
          <a:p>
            <a:r>
              <a:rPr lang="en-US"/>
              <a:t>-Es un sofá, sillón reclinable o silla.</a:t>
            </a:r>
          </a:p>
          <a:p>
            <a:r>
              <a:rPr lang="en-US"/>
              <a:t>-Incluye a otros adultos, niños y/o mascotas en la cama.</a:t>
            </a:r>
          </a:p>
          <a:p>
            <a:r>
              <a:rPr lang="en-US"/>
              <a:t/>
            </a:r>
          </a:p>
          <a:p>
            <a:r>
              <a:rPr lang="en-US"/>
              <a:t>¿Alguno de estos riesgos se parece a tu situación?</a:t>
            </a:r>
          </a:p>
          <a:p>
            <a:r>
              <a:rPr lang="en-US"/>
              <a:t/>
            </a:r>
          </a:p>
          <a:p>
            <a:r>
              <a:rPr lang="en-US"/>
              <a:t>¿Cómo te hace sentir esto sobre dormir con tu bebé?</a:t>
            </a:r>
          </a:p>
          <a:p>
            <a:r>
              <a:rPr lang="en-US"/>
              <a:t/>
            </a:r>
          </a:p>
          <a:p>
            <a:r>
              <a:rPr lang="en-US"/>
              <a:t>Si duermes con tu bebé, ¿puedes compartir por qué?</a:t>
            </a:r>
          </a:p>
          <a:p>
            <a:r>
              <a:rPr lang="en-US"/>
              <a:t/>
            </a:r>
          </a:p>
          <a:p>
            <a:r>
              <a:rPr lang="en-US"/>
              <a:t>Si duermes con tu bebé a propósito o por accidente, ¿estarías abierto(a) a aprender formas de mantenerlo cerca, pero seguro en su propio espacio?</a:t>
            </a:r>
          </a:p>
          <a:p>
            <a:r>
              <a:rPr lang="en-US"/>
              <a:t/>
            </a:r>
          </a:p>
          <a:p>
            <a:r>
              <a:rPr lang="en-US"/>
              <a:t>¿Hay momentos en los que el bebé duerme contigo o con otra persona?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8.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Las investigaciones muestran que es más seguro que tu bebé duerma en tu habitación, pero en su propia cuna, moisés o corral, colocados en tu cuarto.</a:t>
            </a:r>
          </a:p>
          <a:p>
            <a:r>
              <a:rPr lang="en-US"/>
              <a:t/>
            </a:r>
          </a:p>
          <a:p>
            <a:r>
              <a:rPr lang="en-US"/>
              <a:t>De esta manera puedes atenderlo por la noche, pero permitir que duerma de forma segura en su propio espacio.</a:t>
            </a:r>
          </a:p>
          <a:p>
            <a:r>
              <a:rPr lang="en-US"/>
              <a:t/>
            </a:r>
          </a:p>
          <a:p>
            <a:r>
              <a:rPr lang="en-US"/>
              <a:t>Si lo llevas a tu cama para alimentarlo o cuidarlo, mueve todas las mantas y almohadas fuera del camino.</a:t>
            </a:r>
          </a:p>
          <a:p>
            <a:r>
              <a:rPr lang="en-US"/>
              <a:t/>
            </a:r>
          </a:p>
          <a:p>
            <a:r>
              <a:rPr lang="en-US"/>
              <a:t>Configura una alarma en tu teléfono para despertarte después de unos minutos, en caso de que te duermas, y luego vuelve a colocarlo en su propio espacio para dormir.</a:t>
            </a:r>
          </a:p>
          <a:p>
            <a:r>
              <a:rPr lang="en-US"/>
              <a:t/>
            </a:r>
          </a:p>
          <a:p>
            <a:r>
              <a:rPr lang="en-US"/>
              <a:t>Después de cuidar a tu bebé, ponlo nuevamente en su lugar para dormir.</a:t>
            </a:r>
          </a:p>
          <a:p>
            <a:r>
              <a:rPr lang="en-US"/>
              <a:t/>
            </a:r>
          </a:p>
          <a:p>
            <a:r>
              <a:rPr lang="en-US"/>
              <a:t>A veces puedes sentir que estás protegiendo a tu bebé al dormir con él, pero lamentablemente, la mayoría de las muertes relacionadas con el sueño infantil en Carolina del Norte ocurren cuando el bebé duerme en la misma superficie con otra persona —ya sea un padre, cuidador o hermano—. Cuando tu bebé duerme en su propio espacio, lo mantienes a salvo de lesiones o la muerte.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9.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duerme más seguro:</a:t>
            </a:r>
          </a:p>
          <a:p>
            <a:r>
              <a:rPr lang="en-US"/>
              <a:t>Solo con el bebé —esto también significa sin almohadas, sin mantas y sin juguetes en el espacio donde duerme tu bebé.</a:t>
            </a:r>
          </a:p>
          <a:p>
            <a:r>
              <a:rPr lang="en-US"/>
              <a:t/>
            </a:r>
          </a:p>
          <a:p>
            <a:r>
              <a:rPr lang="en-US"/>
              <a:t>Estos objetos pueden bloquear fácilmente la nariz y la boca del bebé y causar asfixia.</a:t>
            </a:r>
          </a:p>
          <a:p>
            <a:r>
              <a:rPr lang="en-US"/>
              <a:t/>
            </a:r>
          </a:p>
          <a:p>
            <a:r>
              <a:rPr lang="en-US"/>
              <a:t>Puede que pienses que estos objetos son importantes, pero ten en cuenta:</a:t>
            </a:r>
          </a:p>
          <a:p>
            <a:r>
              <a:rPr lang="en-US"/>
              <a:t/>
            </a:r>
          </a:p>
          <a:p>
            <a:r>
              <a:rPr lang="en-US"/>
              <a:t>-Los bebés no necesitan almohadas para estar cómodos. Un colchón firme y plano es perfecto para mantenerlos seguros.</a:t>
            </a:r>
          </a:p>
          <a:p>
            <a:r>
              <a:rPr lang="en-US"/>
              <a:t/>
            </a:r>
          </a:p>
          <a:p>
            <a:r>
              <a:rPr lang="en-US"/>
              <a:t>-En lugar de usar una manta, considera usar un saco de dormir o vestir al bebé en capas de ropa.</a:t>
            </a:r>
          </a:p>
          <a:p>
            <a:r>
              <a:rPr lang="en-US"/>
              <a:t/>
            </a:r>
          </a:p>
          <a:p>
            <a:r>
              <a:rPr lang="en-US"/>
              <a:t>-Los juguetes son lindos, pero deben mantenerse fuera del espacio donde duerme el bebé durante el primer año de vida.</a:t>
            </a:r>
          </a:p>
          <a:p>
            <a:r>
              <a:rPr lang="en-US"/>
              <a:t/>
            </a:r>
          </a:p>
          <a:p>
            <a:r>
              <a:rPr lang="en-US"/>
              <a:t>¿Qué piensas sobre quitar estos objetos del espacio donde duerme tu bebé?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0.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Tu bebé duerme más seguro cuando:  Está libre de humo y vapeo, y al cuidado de un adulto sobrio.</a:t>
            </a:r>
          </a:p>
          <a:p>
            <a:r>
              <a:rPr lang="en-US"/>
              <a:t/>
            </a:r>
          </a:p>
          <a:p>
            <a:r>
              <a:rPr lang="en-US"/>
              <a:t>Los bebés expuestos al humo o al vapeo tienen un mayor riesgo de muerte relacionada con el sueño y del síndrome de muerte súbita del lactante (SIDS).</a:t>
            </a:r>
          </a:p>
          <a:p>
            <a:r>
              <a:rPr lang="en-US"/>
              <a:t/>
            </a:r>
          </a:p>
          <a:p>
            <a:r>
              <a:rPr lang="en-US"/>
              <a:t>Es especialmente importante que las personas que fuman o vapean no duerman en la misma cama con el bebé, incluso si no fuman en la cama. Los bebés que duermen con personas que fuman corren un riesgo mucho mayor de sufrir SIDS u otras muertes relacionadas con el sueño.</a:t>
            </a:r>
          </a:p>
          <a:p>
            <a:r>
              <a:rPr lang="en-US"/>
              <a:t/>
            </a:r>
          </a:p>
          <a:p>
            <a:r>
              <a:rPr lang="en-US"/>
              <a:t>Tu bebé también corre un riesgo mucho mayor de una muerte accidental relacionada con el sueño si el padre, la madre o cuidador no está sobrio o alerta debido al consumo de alcohol, opioides, cannabis u otras sustancias, incluyendo medicamentos recetados que causen sueño o disminuyan el estado de alerta.</a:t>
            </a:r>
          </a:p>
          <a:p>
            <a:r>
              <a:rPr lang="en-US"/>
              <a:t/>
            </a:r>
          </a:p>
          <a:p>
            <a:r>
              <a:rPr lang="en-US"/>
              <a:t>Es más difícil practicar el sueño seguro cuando el cuidador no está sobrio ni alerta.</a:t>
            </a:r>
          </a:p>
          <a:p>
            <a:r>
              <a:rPr lang="en-US"/>
              <a:t/>
            </a:r>
          </a:p>
          <a:p>
            <a:r>
              <a:rPr lang="en-US"/>
              <a:t>Un bebé corre mayor riesgo de morir si duerme con alguien que usa sustancias o medicamentos que lo hagan estar menos alerta.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notesSlides/notesSlide11.xml><?xml version="1.0" encoding="utf-8"?>
<p:notes xmlns:p="http://schemas.openxmlformats.org/presentationml/2006/main" xmlns:a="http://schemas.openxmlformats.org/drawingml/2006/main">
  <p:cSld>
    <p:spTree xmlns:r="http://schemas.openxmlformats.org/officeDocument/2006/relationships">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id="{B7268E1E-0E44-426D-905E-8AD9B19D2182}" type="datetimeFigureOut">
              <a:rPr lang="cs-CZ" smtClean="0"/>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 consejos para ayudar a tu bebé a dormir</a:t>
            </a:r>
          </a:p>
          <a:p>
            <a:r>
              <a:rPr lang="en-US"/>
              <a:t/>
            </a:r>
          </a:p>
          <a:p>
            <a:r>
              <a:rPr lang="en-US"/>
              <a:t>1. Establece rutinas fáciles de recordar</a:t>
            </a:r>
          </a:p>
          <a:p>
            <a:r>
              <a:rPr lang="en-US"/>
              <a:t/>
            </a:r>
          </a:p>
          <a:p>
            <a:r>
              <a:rPr lang="en-US"/>
              <a:t>-Intenta hacer las mismas cosas cada día en el mismo orden a la hora de la siesta y a la hora de dormir.</a:t>
            </a:r>
          </a:p>
          <a:p>
            <a:r>
              <a:rPr lang="en-US"/>
              <a:t/>
            </a:r>
          </a:p>
          <a:p>
            <a:r>
              <a:rPr lang="en-US"/>
              <a:t>2. Usa herramientas que te ayuden a mantenerte despierto durante las alimentaciones</a:t>
            </a:r>
          </a:p>
          <a:p>
            <a:r>
              <a:rPr lang="en-US"/>
              <a:t/>
            </a:r>
          </a:p>
          <a:p>
            <a:r>
              <a:rPr lang="en-US"/>
              <a:t>-Configura una alarma en tu teléfono o reloj para despertarte en caso de que te duermas mientras cuidas a tu bebé.</a:t>
            </a:r>
          </a:p>
          <a:p>
            <a:r>
              <a:rPr lang="en-US"/>
              <a:t/>
            </a:r>
          </a:p>
          <a:p>
            <a:r>
              <a:rPr lang="en-US"/>
              <a:t>3. Comprende los ciclos de sueño de tu bebé</a:t>
            </a:r>
          </a:p>
          <a:p>
            <a:r>
              <a:rPr lang="en-US"/>
              <a:t/>
            </a:r>
          </a:p>
          <a:p>
            <a:r>
              <a:rPr lang="en-US"/>
              <a:t>-Los recién nacidos duermen de 16 a 17 horas al día y se despiertan cada una o dos horas. ¡Esto es normal!</a:t>
            </a:r>
          </a:p>
          <a:p>
            <a:r>
              <a:rPr lang="en-US"/>
              <a:t/>
            </a:r>
          </a:p>
          <a:p>
            <a:r>
              <a:rPr lang="en-US"/>
              <a:t>4. Ayuda a evitar despertares adicionales por la noche</a:t>
            </a:r>
          </a:p>
          <a:p>
            <a:r>
              <a:rPr lang="en-US"/>
              <a:t/>
            </a:r>
          </a:p>
          <a:p>
            <a:r>
              <a:rPr lang="en-US"/>
              <a:t>-Hay cosas que puedes hacer para ayudar a tu bebé a volver a dormirse rápidamente entre las alimentaciones:</a:t>
            </a:r>
          </a:p>
          <a:p>
            <a:r>
              <a:rPr lang="en-US"/>
              <a:t/>
            </a:r>
          </a:p>
          <a:p>
            <a:r>
              <a:rPr lang="en-US"/>
              <a:t>-Recuerda que las alimentaciones nocturnas no son tiempo de juego. Mantén las luces bajas y el ambiente tranquilo para que tu bebé aprenda que debe dormir después de alimentarse.</a:t>
            </a:r>
          </a:p>
          <a:p>
            <a:r>
              <a:rPr lang="en-US"/>
              <a:t/>
            </a:r>
          </a:p>
          <a:p>
            <a:r>
              <a:rPr lang="en-US"/>
              <a:t>-Acuesta a tu bebé cuando aún esté un poco despierto. Esto le ayuda a aprender a calmarse por sí mismo.</a:t>
            </a:r>
          </a:p>
          <a:p>
            <a:r>
              <a:rPr lang="en-US"/>
              <a:t/>
            </a:r>
          </a:p>
          <a:p>
            <a:r>
              <a:rPr lang="en-US"/>
              <a:t>-Para ayudar a tu bebé a calmarse, hay varias técnicas que puedes probar. Cuando respondes a su llanto, comienza por mirarlo. Luego usa tu voz (hablando suavemente). Avanza poco a poco, dando tiempo entre cada paso antes de pasar a otras técnicas como un toque ligero, un masaje o mecerlo. Aprende más técnicas de auto-calma.</a:t>
            </a:r>
          </a:p>
          <a:p>
            <a:r>
              <a:rPr lang="en-US"/>
              <a:t/>
            </a:r>
          </a:p>
          <a:p>
            <a:r>
              <a:rPr lang="en-US"/>
              <a:t>5. Acepta ayuda de los demás</a:t>
            </a:r>
          </a:p>
          <a:p>
            <a:r>
              <a:rPr lang="en-US"/>
              <a:t/>
            </a:r>
          </a:p>
          <a:p>
            <a:r>
              <a:rPr lang="en-US"/>
              <a:t>-Ser padre o madre es difícil, y todos necesitamos ayuda a veces. Si te sientes abrumado o agotado, considera pedir ayuda a un amigo de confianza, familiar u otro padre con experiencia.</a:t>
            </a:r>
          </a:p>
          <a:p>
            <a:r>
              <a:rPr lang="en-US"/>
              <a:t/>
            </a:r>
          </a:p>
          <a:p>
            <a:r>
              <a:rPr lang="en-US"/>
              <a:t>-Explica los pasos de tu rutina de sueño segura a las personas que te ayuden, para que todos la sigan de la misma manera.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id="{871B2431-D351-4C6E-A3CF-9DFAC0E3E050}" type="slidenum">
              <a:rPr lang="cs-CZ" smtClean="0"/>
              <a:t>‹#›</a:t>
            </a:r>
          </a:p>
        </p:txBody>
      </p:sp>
    </p:spTree>
  </p:cSld>
  <p:clrMapOvr>
    <a:masterClrMapping/>
  </p:clrMapOvr>
</p:note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0.png" Type="http://schemas.openxmlformats.org/officeDocument/2006/relationships/image"/><Relationship Id="rId11" Target="../media/image11.png" Type="http://schemas.openxmlformats.org/officeDocument/2006/relationships/image"/><Relationship Id="rId12" Target="../media/image12.png" Type="http://schemas.openxmlformats.org/officeDocument/2006/relationships/image"/><Relationship Id="rId13" Target="../media/image13.png" Type="http://schemas.openxmlformats.org/officeDocument/2006/relationships/image"/><Relationship Id="rId14" Target="../media/image14.png" Type="http://schemas.openxmlformats.org/officeDocument/2006/relationships/image"/><Relationship Id="rId15" Target="../media/image15.svg" Type="http://schemas.openxmlformats.org/officeDocument/2006/relationships/image"/><Relationship Id="rId2" Target="../notesSlides/notesSlide1.xml" Type="http://schemas.openxmlformats.org/officeDocument/2006/relationships/notesSlide"/><Relationship Id="rId3" Target="../media/image3.jpeg" Type="http://schemas.openxmlformats.org/officeDocument/2006/relationships/image"/><Relationship Id="rId4" Target="../media/image4.jpeg" Type="http://schemas.openxmlformats.org/officeDocument/2006/relationships/image"/><Relationship Id="rId5" Target="../media/image5.png" Type="http://schemas.openxmlformats.org/officeDocument/2006/relationships/image"/><Relationship Id="rId6" Target="../media/image6.png" Type="http://schemas.openxmlformats.org/officeDocument/2006/relationships/image"/><Relationship Id="rId7" Target="../media/image7.png" Type="http://schemas.openxmlformats.org/officeDocument/2006/relationships/image"/><Relationship Id="rId8" Target="../media/image8.png" Type="http://schemas.openxmlformats.org/officeDocument/2006/relationships/image"/><Relationship Id="rId9" Target="../media/image9.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2.xml" Type="http://schemas.openxmlformats.org/officeDocument/2006/relationships/notesSlide"/><Relationship Id="rId3" Target="../media/image16.jpe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3.xml" Type="http://schemas.openxmlformats.org/officeDocument/2006/relationships/notesSlide"/><Relationship Id="rId3" Target="../media/image20.png" Type="http://schemas.openxmlformats.org/officeDocument/2006/relationships/image"/><Relationship Id="rId4" Target="../media/image21.png" Type="http://schemas.openxmlformats.org/officeDocument/2006/relationships/image"/><Relationship Id="rId5" Target="../media/image22.png" Type="http://schemas.openxmlformats.org/officeDocument/2006/relationships/image"/><Relationship Id="rId6" Target="../media/image23.svg" Type="http://schemas.openxmlformats.org/officeDocument/2006/relationships/image"/><Relationship Id="rId7" Target="../media/image24.png" Type="http://schemas.openxmlformats.org/officeDocument/2006/relationships/image"/><Relationship Id="rId8" Target="../media/image25.sv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6.png" Type="http://schemas.openxmlformats.org/officeDocument/2006/relationships/image"/><Relationship Id="rId11" Target="../media/image27.png" Type="http://schemas.openxmlformats.org/officeDocument/2006/relationships/image"/><Relationship Id="rId12" Target="../media/image28.png" Type="http://schemas.openxmlformats.org/officeDocument/2006/relationships/image"/><Relationship Id="rId13" Target="../media/image29.png" Type="http://schemas.openxmlformats.org/officeDocument/2006/relationships/image"/><Relationship Id="rId14" Target="../media/image30.png" Type="http://schemas.openxmlformats.org/officeDocument/2006/relationships/image"/><Relationship Id="rId15" Target="../media/image17.png" Type="http://schemas.openxmlformats.org/officeDocument/2006/relationships/image"/><Relationship Id="rId16" Target="../media/image18.png" Type="http://schemas.openxmlformats.org/officeDocument/2006/relationships/image"/><Relationship Id="rId17" Target="../media/image19.png" Type="http://schemas.openxmlformats.org/officeDocument/2006/relationships/image"/><Relationship Id="rId2" Target="../notesSlides/notesSlide4.xml" Type="http://schemas.openxmlformats.org/officeDocument/2006/relationships/notesSlide"/><Relationship Id="rId3" Target="../media/image22.png" Type="http://schemas.openxmlformats.org/officeDocument/2006/relationships/image"/><Relationship Id="rId4" Target="../media/image23.svg" Type="http://schemas.openxmlformats.org/officeDocument/2006/relationships/image"/><Relationship Id="rId5" Target="../media/image7.pn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5.png" Type="http://schemas.openxmlformats.org/officeDocument/2006/relationships/image"/><Relationship Id="rId9" Target="../media/image6.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5.xml" Type="http://schemas.openxmlformats.org/officeDocument/2006/relationships/notesSlide"/><Relationship Id="rId3" Target="../media/image31.png" Type="http://schemas.openxmlformats.org/officeDocument/2006/relationships/image"/><Relationship Id="rId4" Target="../media/image22.png" Type="http://schemas.openxmlformats.org/officeDocument/2006/relationships/image"/><Relationship Id="rId5" Target="../media/image23.svg" Type="http://schemas.openxmlformats.org/officeDocument/2006/relationships/image"/><Relationship Id="rId6" Target="../media/image24.png" Type="http://schemas.openxmlformats.org/officeDocument/2006/relationships/image"/><Relationship Id="rId7" Target="../media/image25.svg" Type="http://schemas.openxmlformats.org/officeDocument/2006/relationships/image"/><Relationship Id="rId8" Target="../media/image32.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6.xml" Type="http://schemas.openxmlformats.org/officeDocument/2006/relationships/notesSlide"/><Relationship Id="rId3" Target="../media/image33.png" Type="http://schemas.openxmlformats.org/officeDocument/2006/relationships/image"/><Relationship Id="rId4" Target="../media/image17.png" Type="http://schemas.openxmlformats.org/officeDocument/2006/relationships/image"/><Relationship Id="rId5" Target="../media/image18.png" Type="http://schemas.openxmlformats.org/officeDocument/2006/relationships/image"/><Relationship Id="rId6" Target="../media/image1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8.png" Type="http://schemas.openxmlformats.org/officeDocument/2006/relationships/image"/><Relationship Id="rId11" Target="../media/image39.png" Type="http://schemas.openxmlformats.org/officeDocument/2006/relationships/image"/><Relationship Id="rId12" Target="../media/image40.png" Type="http://schemas.openxmlformats.org/officeDocument/2006/relationships/image"/><Relationship Id="rId13" Target="../media/image41.png" Type="http://schemas.openxmlformats.org/officeDocument/2006/relationships/image"/><Relationship Id="rId14" Target="../media/image42.png" Type="http://schemas.openxmlformats.org/officeDocument/2006/relationships/image"/><Relationship Id="rId15" Target="../media/image43.png" Type="http://schemas.openxmlformats.org/officeDocument/2006/relationships/image"/><Relationship Id="rId16" Target="../media/image44.png" Type="http://schemas.openxmlformats.org/officeDocument/2006/relationships/image"/><Relationship Id="rId17" Target="../media/image45.png" Type="http://schemas.openxmlformats.org/officeDocument/2006/relationships/image"/><Relationship Id="rId18" Target="../media/image46.png" Type="http://schemas.openxmlformats.org/officeDocument/2006/relationships/image"/><Relationship Id="rId2" Target="../notesSlides/notesSlide7.xml" Type="http://schemas.openxmlformats.org/officeDocument/2006/relationships/notesSlide"/><Relationship Id="rId3" Target="../media/image34.jpeg" Type="http://schemas.openxmlformats.org/officeDocument/2006/relationships/image"/><Relationship Id="rId4" Target="../media/image18.png" Type="http://schemas.openxmlformats.org/officeDocument/2006/relationships/image"/><Relationship Id="rId5" Target="../media/image19.png" Type="http://schemas.openxmlformats.org/officeDocument/2006/relationships/image"/><Relationship Id="rId6" Target="../media/image17.png" Type="http://schemas.openxmlformats.org/officeDocument/2006/relationships/image"/><Relationship Id="rId7" Target="../media/image35.png" Type="http://schemas.openxmlformats.org/officeDocument/2006/relationships/image"/><Relationship Id="rId8" Target="../media/image36.png" Type="http://schemas.openxmlformats.org/officeDocument/2006/relationships/image"/><Relationship Id="rId9" Target="../media/image37.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8.xml" Type="http://schemas.openxmlformats.org/officeDocument/2006/relationships/notesSlide"/><Relationship Id="rId3" Target="../media/image47.png" Type="http://schemas.openxmlformats.org/officeDocument/2006/relationships/image"/><Relationship Id="rId4" Target="../media/image48.png" Type="http://schemas.openxmlformats.org/officeDocument/2006/relationships/image"/><Relationship Id="rId5" Target="../media/image49.png" Type="http://schemas.openxmlformats.org/officeDocument/2006/relationships/image"/><Relationship Id="rId6" Target="../media/image50.png" Type="http://schemas.openxmlformats.org/officeDocument/2006/relationships/image"/><Relationship Id="rId7" Target="../media/image51.png" Type="http://schemas.openxmlformats.org/officeDocument/2006/relationships/image"/><Relationship Id="rId8" Target="../media/image3.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png" Type="http://schemas.openxmlformats.org/officeDocument/2006/relationships/image"/><Relationship Id="rId12" Target="../media/image19.png" Type="http://schemas.openxmlformats.org/officeDocument/2006/relationships/image"/><Relationship Id="rId2" Target="../notesSlides/notesSlide9.xml" Type="http://schemas.openxmlformats.org/officeDocument/2006/relationships/notesSlide"/><Relationship Id="rId3" Target="../media/image52.png" Type="http://schemas.openxmlformats.org/officeDocument/2006/relationships/image"/><Relationship Id="rId4" Target="../media/image14.png" Type="http://schemas.openxmlformats.org/officeDocument/2006/relationships/image"/><Relationship Id="rId5" Target="../media/image15.svg" Type="http://schemas.openxmlformats.org/officeDocument/2006/relationships/image"/><Relationship Id="rId6" Target="../media/image53.png" Type="http://schemas.openxmlformats.org/officeDocument/2006/relationships/image"/><Relationship Id="rId7" Target="../media/image54.svg" Type="http://schemas.openxmlformats.org/officeDocument/2006/relationships/image"/><Relationship Id="rId8" Target="../media/image55.png" Type="http://schemas.openxmlformats.org/officeDocument/2006/relationships/image"/><Relationship Id="rId9" Target="../media/image56.sv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4.png" Type="http://schemas.openxmlformats.org/officeDocument/2006/relationships/image"/><Relationship Id="rId11" Target="../media/image15.svg" Type="http://schemas.openxmlformats.org/officeDocument/2006/relationships/image"/><Relationship Id="rId2" Target="../notesSlides/notesSlide10.xml" Type="http://schemas.openxmlformats.org/officeDocument/2006/relationships/notesSlide"/><Relationship Id="rId3" Target="../media/image57.jpeg" Type="http://schemas.openxmlformats.org/officeDocument/2006/relationships/image"/><Relationship Id="rId4" Target="../media/image8.png" Type="http://schemas.openxmlformats.org/officeDocument/2006/relationships/image"/><Relationship Id="rId5" Target="../media/image9.png" Type="http://schemas.openxmlformats.org/officeDocument/2006/relationships/image"/><Relationship Id="rId6" Target="../media/image10.png" Type="http://schemas.openxmlformats.org/officeDocument/2006/relationships/image"/><Relationship Id="rId7" Target="../media/image11.png" Type="http://schemas.openxmlformats.org/officeDocument/2006/relationships/image"/><Relationship Id="rId8" Target="../media/image12.png" Type="http://schemas.openxmlformats.org/officeDocument/2006/relationships/image"/><Relationship Id="rId9" Target="../media/image13.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notesSlides/notesSlide11.xml" Type="http://schemas.openxmlformats.org/officeDocument/2006/relationships/notesSlide"/><Relationship Id="rId3" Target="../media/image34.jpeg" Type="http://schemas.openxmlformats.org/officeDocument/2006/relationships/image"/><Relationship Id="rId4" Target="../media/image58.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9.png" Type="http://schemas.openxmlformats.org/officeDocument/2006/relationships/image"/><Relationship Id="rId3" Target="../media/image60.png" Type="http://schemas.openxmlformats.org/officeDocument/2006/relationships/image"/><Relationship Id="rId4" Target="../media/image61.png" Type="http://schemas.openxmlformats.org/officeDocument/2006/relationships/image"/><Relationship Id="rId5" Target="../media/image62.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02A53"/>
        </a:solidFill>
      </p:bgPr>
    </p:bg>
    <p:spTree>
      <p:nvGrpSpPr>
        <p:cNvPr id="1" name=""/>
        <p:cNvGrpSpPr/>
        <p:nvPr/>
      </p:nvGrpSpPr>
      <p:grpSpPr>
        <a:xfrm>
          <a:off x="0" y="0"/>
          <a:ext cx="0" cy="0"/>
          <a:chOff x="0" y="0"/>
          <a:chExt cx="0" cy="0"/>
        </a:xfrm>
      </p:grpSpPr>
      <p:grpSp>
        <p:nvGrpSpPr>
          <p:cNvPr name="Group 2" id="2"/>
          <p:cNvGrpSpPr/>
          <p:nvPr/>
        </p:nvGrpSpPr>
        <p:grpSpPr>
          <a:xfrm rot="0">
            <a:off x="440536" y="253775"/>
            <a:ext cx="8867674" cy="5893025"/>
            <a:chOff x="0" y="0"/>
            <a:chExt cx="1734794" cy="1152860"/>
          </a:xfrm>
        </p:grpSpPr>
        <p:sp>
          <p:nvSpPr>
            <p:cNvPr name="Freeform 3" id="3"/>
            <p:cNvSpPr/>
            <p:nvPr/>
          </p:nvSpPr>
          <p:spPr>
            <a:xfrm flipH="false" flipV="false" rot="0">
              <a:off x="0" y="0"/>
              <a:ext cx="1734794" cy="1152860"/>
            </a:xfrm>
            <a:custGeom>
              <a:avLst/>
              <a:gdLst/>
              <a:ahLst/>
              <a:cxnLst/>
              <a:rect r="r" b="b" t="t" l="l"/>
              <a:pathLst>
                <a:path h="1152860" w="1734794">
                  <a:moveTo>
                    <a:pt x="0" y="0"/>
                  </a:moveTo>
                  <a:lnTo>
                    <a:pt x="1734794" y="0"/>
                  </a:lnTo>
                  <a:lnTo>
                    <a:pt x="1734794" y="1152860"/>
                  </a:lnTo>
                  <a:lnTo>
                    <a:pt x="0" y="1152860"/>
                  </a:lnTo>
                  <a:close/>
                </a:path>
              </a:pathLst>
            </a:custGeom>
            <a:blipFill>
              <a:blip r:embed="rId2"/>
              <a:stretch>
                <a:fillRect l="-2214" t="0" r="-2214" b="0"/>
              </a:stretch>
            </a:blipFill>
            <a:ln w="76200" cap="sq">
              <a:solidFill>
                <a:srgbClr val="FFCE7A"/>
              </a:solidFill>
              <a:prstDash val="solid"/>
              <a:miter/>
            </a:ln>
          </p:spPr>
        </p:sp>
      </p:grpSp>
      <p:sp>
        <p:nvSpPr>
          <p:cNvPr name="Freeform 4" id="4"/>
          <p:cNvSpPr/>
          <p:nvPr/>
        </p:nvSpPr>
        <p:spPr>
          <a:xfrm flipH="false" flipV="false" rot="0">
            <a:off x="6373056" y="6186474"/>
            <a:ext cx="2763704" cy="983802"/>
          </a:xfrm>
          <a:custGeom>
            <a:avLst/>
            <a:gdLst/>
            <a:ahLst/>
            <a:cxnLst/>
            <a:rect r="r" b="b" t="t" l="l"/>
            <a:pathLst>
              <a:path h="983802" w="2763704">
                <a:moveTo>
                  <a:pt x="0" y="0"/>
                </a:moveTo>
                <a:lnTo>
                  <a:pt x="2763704" y="0"/>
                </a:lnTo>
                <a:lnTo>
                  <a:pt x="2763704" y="983802"/>
                </a:lnTo>
                <a:lnTo>
                  <a:pt x="0" y="983802"/>
                </a:lnTo>
                <a:lnTo>
                  <a:pt x="0" y="0"/>
                </a:lnTo>
                <a:close/>
              </a:path>
            </a:pathLst>
          </a:custGeom>
          <a:blipFill>
            <a:blip r:embed="rId3"/>
            <a:stretch>
              <a:fillRect l="-1224" t="0" r="0" b="0"/>
            </a:stretch>
          </a:blipFill>
        </p:spPr>
      </p:sp>
      <p:sp>
        <p:nvSpPr>
          <p:cNvPr name="TextBox 5" id="5"/>
          <p:cNvSpPr txBox="true"/>
          <p:nvPr/>
        </p:nvSpPr>
        <p:spPr>
          <a:xfrm rot="0">
            <a:off x="836742" y="6469778"/>
            <a:ext cx="3035201" cy="388620"/>
          </a:xfrm>
          <a:prstGeom prst="rect">
            <a:avLst/>
          </a:prstGeom>
        </p:spPr>
        <p:txBody>
          <a:bodyPr anchor="t" rtlCol="false" tIns="0" lIns="0" bIns="0" rIns="0">
            <a:spAutoFit/>
          </a:bodyPr>
          <a:lstStyle/>
          <a:p>
            <a:pPr algn="ctr">
              <a:lnSpc>
                <a:spcPts val="3119"/>
              </a:lnSpc>
              <a:spcBef>
                <a:spcPct val="0"/>
              </a:spcBef>
            </a:pPr>
            <a:r>
              <a:rPr lang="en-US" b="true" sz="2399">
                <a:solidFill>
                  <a:srgbClr val="FFFFFF"/>
                </a:solidFill>
                <a:latin typeface="Sonny Gothic Condensed 1 Heavy"/>
                <a:ea typeface="Sonny Gothic Condensed 1 Heavy"/>
                <a:cs typeface="Sonny Gothic Condensed 1 Heavy"/>
                <a:sym typeface="Sonny Gothic Condensed 1 Heavy"/>
              </a:rPr>
              <a:t>SuenoSeguroNC.org</a:t>
            </a:r>
          </a:p>
        </p:txBody>
      </p:sp>
      <p:sp>
        <p:nvSpPr>
          <p:cNvPr name="TextBox 6" id="6"/>
          <p:cNvSpPr txBox="true"/>
          <p:nvPr/>
        </p:nvSpPr>
        <p:spPr>
          <a:xfrm rot="0">
            <a:off x="836742" y="3200287"/>
            <a:ext cx="5303899" cy="1346200"/>
          </a:xfrm>
          <a:prstGeom prst="rect">
            <a:avLst/>
          </a:prstGeom>
        </p:spPr>
        <p:txBody>
          <a:bodyPr anchor="t" rtlCol="false" tIns="0" lIns="0" bIns="0" rIns="0">
            <a:spAutoFit/>
          </a:bodyPr>
          <a:lstStyle/>
          <a:p>
            <a:pPr algn="l">
              <a:lnSpc>
                <a:spcPts val="5268"/>
              </a:lnSpc>
            </a:pPr>
            <a:r>
              <a:rPr lang="en-US" sz="4390" b="true">
                <a:solidFill>
                  <a:srgbClr val="FFFFFF"/>
                </a:solidFill>
                <a:latin typeface="Sonny Gothic Condensed 1 Heavy"/>
                <a:ea typeface="Sonny Gothic Condensed 1 Heavy"/>
                <a:cs typeface="Sonny Gothic Condensed 1 Heavy"/>
                <a:sym typeface="Sonny Gothic Condensed 1 Heavy"/>
              </a:rPr>
              <a:t>Ay</a:t>
            </a:r>
            <a:r>
              <a:rPr lang="en-US" b="true" sz="4390">
                <a:solidFill>
                  <a:srgbClr val="FFFFFF"/>
                </a:solidFill>
                <a:latin typeface="Sonny Gothic Condensed 1 Heavy"/>
                <a:ea typeface="Sonny Gothic Condensed 1 Heavy"/>
                <a:cs typeface="Sonny Gothic Condensed 1 Heavy"/>
                <a:sym typeface="Sonny Gothic Condensed 1 Heavy"/>
              </a:rPr>
              <a:t>uda a tu bebé a dormir seguro</a:t>
            </a:r>
          </a:p>
        </p:txBody>
      </p:sp>
      <p:sp>
        <p:nvSpPr>
          <p:cNvPr name="TextBox 7" id="7"/>
          <p:cNvSpPr txBox="true"/>
          <p:nvPr/>
        </p:nvSpPr>
        <p:spPr>
          <a:xfrm rot="0">
            <a:off x="836742" y="4676965"/>
            <a:ext cx="6372478" cy="1047750"/>
          </a:xfrm>
          <a:prstGeom prst="rect">
            <a:avLst/>
          </a:prstGeom>
        </p:spPr>
        <p:txBody>
          <a:bodyPr anchor="t" rtlCol="false" tIns="0" lIns="0" bIns="0" rIns="0">
            <a:spAutoFit/>
          </a:bodyPr>
          <a:lstStyle/>
          <a:p>
            <a:pPr algn="l">
              <a:lnSpc>
                <a:spcPts val="2760"/>
              </a:lnSpc>
            </a:pPr>
            <a:r>
              <a:rPr lang="en-US" sz="2300" b="true">
                <a:solidFill>
                  <a:srgbClr val="FFFFFF"/>
                </a:solidFill>
                <a:latin typeface="Sonny Gothic Condensed 1 Heavy"/>
                <a:ea typeface="Sonny Gothic Condensed 1 Heavy"/>
                <a:cs typeface="Sonny Gothic Condensed 1 Heavy"/>
                <a:sym typeface="Sonny Gothic Condensed 1 Heavy"/>
              </a:rPr>
              <a:t> para prevenir la asfixia y</a:t>
            </a:r>
          </a:p>
          <a:p>
            <a:pPr algn="l">
              <a:lnSpc>
                <a:spcPts val="2760"/>
              </a:lnSpc>
            </a:pPr>
            <a:r>
              <a:rPr lang="en-US" sz="2300" b="true">
                <a:solidFill>
                  <a:srgbClr val="FFFFFF"/>
                </a:solidFill>
                <a:latin typeface="Sonny Gothic Condensed 1 Heavy"/>
                <a:ea typeface="Sonny Gothic Condensed 1 Heavy"/>
                <a:cs typeface="Sonny Gothic Condensed 1 Heavy"/>
                <a:sym typeface="Sonny Gothic Condensed 1 Heavy"/>
              </a:rPr>
              <a:t> reducir el riesgo de SMSL</a:t>
            </a:r>
          </a:p>
          <a:p>
            <a:pPr algn="l">
              <a:lnSpc>
                <a:spcPts val="2760"/>
              </a:lnSpc>
            </a:pPr>
            <a:r>
              <a:rPr lang="en-US" b="true" sz="2300">
                <a:solidFill>
                  <a:srgbClr val="FFFFFF"/>
                </a:solidFill>
                <a:latin typeface="Sonny Gothic Condensed 1 Heavy"/>
                <a:ea typeface="Sonny Gothic Condensed 1 Heavy"/>
                <a:cs typeface="Sonny Gothic Condensed 1 Heavy"/>
                <a:sym typeface="Sonny Gothic Condensed 1 Heavy"/>
              </a:rPr>
              <a:t> (síndrome de muerte súbita del lactante)</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EF4FB">
                <a:alpha val="100000"/>
              </a:srgbClr>
            </a:gs>
            <a:gs pos="100000">
              <a:srgbClr val="C6DAEE">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0">
            <a:off x="255960" y="1014479"/>
            <a:ext cx="9546480" cy="831423"/>
            <a:chOff x="0" y="0"/>
            <a:chExt cx="3535733" cy="307934"/>
          </a:xfrm>
        </p:grpSpPr>
        <p:sp>
          <p:nvSpPr>
            <p:cNvPr name="Freeform 3" id="3"/>
            <p:cNvSpPr/>
            <p:nvPr/>
          </p:nvSpPr>
          <p:spPr>
            <a:xfrm flipH="false" flipV="false" rot="0">
              <a:off x="0" y="0"/>
              <a:ext cx="3535733" cy="307934"/>
            </a:xfrm>
            <a:custGeom>
              <a:avLst/>
              <a:gdLst/>
              <a:ahLst/>
              <a:cxnLst/>
              <a:rect r="r" b="b" t="t" l="l"/>
              <a:pathLst>
                <a:path h="307934" w="3535733">
                  <a:moveTo>
                    <a:pt x="0" y="0"/>
                  </a:moveTo>
                  <a:lnTo>
                    <a:pt x="3535733" y="0"/>
                  </a:lnTo>
                  <a:lnTo>
                    <a:pt x="3535733" y="307934"/>
                  </a:lnTo>
                  <a:lnTo>
                    <a:pt x="0" y="307934"/>
                  </a:lnTo>
                  <a:close/>
                </a:path>
              </a:pathLst>
            </a:custGeom>
            <a:solidFill>
              <a:srgbClr val="FFE3B3"/>
            </a:solidFill>
            <a:ln w="76200" cap="sq">
              <a:solidFill>
                <a:srgbClr val="FFCE7A"/>
              </a:solidFill>
              <a:prstDash val="solid"/>
              <a:miter/>
            </a:ln>
          </p:spPr>
        </p:sp>
        <p:sp>
          <p:nvSpPr>
            <p:cNvPr name="TextBox 4" id="4"/>
            <p:cNvSpPr txBox="true"/>
            <p:nvPr/>
          </p:nvSpPr>
          <p:spPr>
            <a:xfrm>
              <a:off x="0" y="-19050"/>
              <a:ext cx="3535733" cy="326984"/>
            </a:xfrm>
            <a:prstGeom prst="rect">
              <a:avLst/>
            </a:prstGeom>
          </p:spPr>
          <p:txBody>
            <a:bodyPr anchor="ctr" rtlCol="false" tIns="50800" lIns="50800" bIns="50800" rIns="50800"/>
            <a:lstStyle/>
            <a:p>
              <a:pPr algn="ctr">
                <a:lnSpc>
                  <a:spcPts val="2079"/>
                </a:lnSpc>
              </a:pPr>
            </a:p>
          </p:txBody>
        </p:sp>
      </p:grpSp>
      <p:grpSp>
        <p:nvGrpSpPr>
          <p:cNvPr name="Group 5" id="5"/>
          <p:cNvGrpSpPr/>
          <p:nvPr/>
        </p:nvGrpSpPr>
        <p:grpSpPr>
          <a:xfrm rot="-10800000">
            <a:off x="8520039" y="6297538"/>
            <a:ext cx="4148218" cy="2625162"/>
            <a:chOff x="0" y="0"/>
            <a:chExt cx="10034118" cy="6350000"/>
          </a:xfrm>
        </p:grpSpPr>
        <p:sp>
          <p:nvSpPr>
            <p:cNvPr name="Freeform 6" id="6"/>
            <p:cNvSpPr/>
            <p:nvPr/>
          </p:nvSpPr>
          <p:spPr>
            <a:xfrm flipH="false" flipV="false" rot="0">
              <a:off x="25" y="-18"/>
              <a:ext cx="10034111" cy="6349999"/>
            </a:xfrm>
            <a:custGeom>
              <a:avLst/>
              <a:gdLst/>
              <a:ahLst/>
              <a:cxnLst/>
              <a:rect r="r" b="b" t="t" l="l"/>
              <a:pathLst>
                <a:path h="6349999" w="10034111">
                  <a:moveTo>
                    <a:pt x="8622107" y="4411808"/>
                  </a:moveTo>
                  <a:cubicBezTo>
                    <a:pt x="8933968" y="4371828"/>
                    <a:pt x="9251214" y="4313268"/>
                    <a:pt x="9523083" y="4155331"/>
                  </a:cubicBezTo>
                  <a:cubicBezTo>
                    <a:pt x="9794952" y="3997394"/>
                    <a:pt x="10016567" y="3721918"/>
                    <a:pt x="10033090" y="3407949"/>
                  </a:cubicBezTo>
                  <a:cubicBezTo>
                    <a:pt x="10044481" y="3191389"/>
                    <a:pt x="9959239" y="2980416"/>
                    <a:pt x="9847898" y="2794310"/>
                  </a:cubicBezTo>
                  <a:cubicBezTo>
                    <a:pt x="9389327" y="2027776"/>
                    <a:pt x="8464131" y="1698935"/>
                    <a:pt x="7585622" y="1860403"/>
                  </a:cubicBezTo>
                  <a:cubicBezTo>
                    <a:pt x="7849794" y="1392243"/>
                    <a:pt x="7617918" y="758767"/>
                    <a:pt x="7182485" y="443540"/>
                  </a:cubicBezTo>
                  <a:cubicBezTo>
                    <a:pt x="6747053" y="128313"/>
                    <a:pt x="6171172" y="75647"/>
                    <a:pt x="5637124" y="136962"/>
                  </a:cubicBezTo>
                  <a:cubicBezTo>
                    <a:pt x="5346916" y="170287"/>
                    <a:pt x="5053216" y="236695"/>
                    <a:pt x="4808005" y="395445"/>
                  </a:cubicBezTo>
                  <a:cubicBezTo>
                    <a:pt x="4545000" y="565714"/>
                    <a:pt x="4283482" y="992040"/>
                    <a:pt x="4137597" y="1269320"/>
                  </a:cubicBezTo>
                  <a:cubicBezTo>
                    <a:pt x="4047364" y="998289"/>
                    <a:pt x="3925113" y="737939"/>
                    <a:pt x="3774212" y="495382"/>
                  </a:cubicBezTo>
                  <a:cubicBezTo>
                    <a:pt x="3662389" y="315651"/>
                    <a:pt x="3525051" y="137775"/>
                    <a:pt x="3329280" y="57257"/>
                  </a:cubicBezTo>
                  <a:cubicBezTo>
                    <a:pt x="3198813" y="3599"/>
                    <a:pt x="3053995" y="-1709"/>
                    <a:pt x="2912936" y="361"/>
                  </a:cubicBezTo>
                  <a:cubicBezTo>
                    <a:pt x="2536572" y="5885"/>
                    <a:pt x="2137588" y="68966"/>
                    <a:pt x="1852943" y="315245"/>
                  </a:cubicBezTo>
                  <a:cubicBezTo>
                    <a:pt x="1610589" y="524934"/>
                    <a:pt x="1483780" y="843438"/>
                    <a:pt x="1443622" y="1161382"/>
                  </a:cubicBezTo>
                  <a:cubicBezTo>
                    <a:pt x="1403465" y="1479327"/>
                    <a:pt x="1441298" y="1801361"/>
                    <a:pt x="1479132" y="2119597"/>
                  </a:cubicBezTo>
                  <a:cubicBezTo>
                    <a:pt x="888937" y="2299048"/>
                    <a:pt x="370993" y="2813703"/>
                    <a:pt x="109970" y="3372630"/>
                  </a:cubicBezTo>
                  <a:cubicBezTo>
                    <a:pt x="27572" y="3549058"/>
                    <a:pt x="-31838" y="3749261"/>
                    <a:pt x="18593" y="3937348"/>
                  </a:cubicBezTo>
                  <a:cubicBezTo>
                    <a:pt x="57963" y="4084198"/>
                    <a:pt x="160338" y="4206601"/>
                    <a:pt x="275375" y="4306016"/>
                  </a:cubicBezTo>
                  <a:cubicBezTo>
                    <a:pt x="603340" y="4589455"/>
                    <a:pt x="1059879" y="4717789"/>
                    <a:pt x="1487488" y="4646732"/>
                  </a:cubicBezTo>
                  <a:cubicBezTo>
                    <a:pt x="1729131" y="4606575"/>
                    <a:pt x="1962748" y="4506435"/>
                    <a:pt x="2207667" y="4510626"/>
                  </a:cubicBezTo>
                  <a:cubicBezTo>
                    <a:pt x="2095386" y="4892947"/>
                    <a:pt x="2063662" y="5354211"/>
                    <a:pt x="2266849" y="5696971"/>
                  </a:cubicBezTo>
                  <a:cubicBezTo>
                    <a:pt x="2538451" y="6155124"/>
                    <a:pt x="3104109" y="6411003"/>
                    <a:pt x="3631629" y="6337521"/>
                  </a:cubicBezTo>
                  <a:cubicBezTo>
                    <a:pt x="4159149" y="6264039"/>
                    <a:pt x="4624731" y="5877731"/>
                    <a:pt x="4818914" y="5381770"/>
                  </a:cubicBezTo>
                  <a:cubicBezTo>
                    <a:pt x="4955236" y="5693695"/>
                    <a:pt x="5278552" y="5963303"/>
                    <a:pt x="5592903" y="6093961"/>
                  </a:cubicBezTo>
                  <a:cubicBezTo>
                    <a:pt x="5907240" y="6224606"/>
                    <a:pt x="6255741" y="6256089"/>
                    <a:pt x="6595416" y="6233597"/>
                  </a:cubicBezTo>
                  <a:cubicBezTo>
                    <a:pt x="7003631" y="6206572"/>
                    <a:pt x="7412940" y="6100463"/>
                    <a:pt x="7756081" y="5877693"/>
                  </a:cubicBezTo>
                  <a:cubicBezTo>
                    <a:pt x="8310080" y="5518003"/>
                    <a:pt x="8657844" y="5071420"/>
                    <a:pt x="8622107" y="4411808"/>
                  </a:cubicBezTo>
                  <a:close/>
                </a:path>
              </a:pathLst>
            </a:custGeom>
            <a:solidFill>
              <a:srgbClr val="002A53"/>
            </a:solidFill>
          </p:spPr>
        </p:sp>
      </p:grpSp>
      <p:grpSp>
        <p:nvGrpSpPr>
          <p:cNvPr name="Group 7" id="7"/>
          <p:cNvGrpSpPr/>
          <p:nvPr/>
        </p:nvGrpSpPr>
        <p:grpSpPr>
          <a:xfrm rot="0">
            <a:off x="641129" y="4649451"/>
            <a:ext cx="2396917" cy="2396917"/>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30195" t="0" r="-19617" b="0"/>
              </a:stretch>
            </a:blipFill>
          </p:spPr>
        </p:sp>
      </p:grpSp>
      <p:grpSp>
        <p:nvGrpSpPr>
          <p:cNvPr name="Group 9" id="9"/>
          <p:cNvGrpSpPr/>
          <p:nvPr/>
        </p:nvGrpSpPr>
        <p:grpSpPr>
          <a:xfrm rot="0">
            <a:off x="641129" y="2096607"/>
            <a:ext cx="2396917" cy="2396917"/>
            <a:chOff x="0" y="0"/>
            <a:chExt cx="812800" cy="812800"/>
          </a:xfrm>
        </p:grpSpPr>
        <p:sp>
          <p:nvSpPr>
            <p:cNvPr name="Freeform 10" id="1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44523" t="0" r="-5289" b="0"/>
              </a:stretch>
            </a:blipFill>
          </p:spPr>
        </p:sp>
      </p:grpSp>
      <p:grpSp>
        <p:nvGrpSpPr>
          <p:cNvPr name="Group 11" id="11"/>
          <p:cNvGrpSpPr>
            <a:grpSpLocks noChangeAspect="true"/>
          </p:cNvGrpSpPr>
          <p:nvPr/>
        </p:nvGrpSpPr>
        <p:grpSpPr>
          <a:xfrm rot="0">
            <a:off x="345472" y="2040857"/>
            <a:ext cx="245170" cy="245163"/>
            <a:chOff x="0" y="0"/>
            <a:chExt cx="515531" cy="515518"/>
          </a:xfrm>
        </p:grpSpPr>
        <p:sp>
          <p:nvSpPr>
            <p:cNvPr name="Freeform 12" id="12"/>
            <p:cNvSpPr/>
            <p:nvPr/>
          </p:nvSpPr>
          <p:spPr>
            <a:xfrm flipH="false" flipV="false" rot="0">
              <a:off x="32" y="0"/>
              <a:ext cx="515684" cy="515620"/>
            </a:xfrm>
            <a:custGeom>
              <a:avLst/>
              <a:gdLst/>
              <a:ahLst/>
              <a:cxnLst/>
              <a:rect r="r" b="b" t="t" l="l"/>
              <a:pathLst>
                <a:path h="515620" w="515684">
                  <a:moveTo>
                    <a:pt x="257778" y="0"/>
                  </a:moveTo>
                  <a:cubicBezTo>
                    <a:pt x="246602" y="0"/>
                    <a:pt x="235426" y="6858"/>
                    <a:pt x="232759" y="20701"/>
                  </a:cubicBezTo>
                  <a:lnTo>
                    <a:pt x="202025" y="181991"/>
                  </a:lnTo>
                  <a:cubicBezTo>
                    <a:pt x="200120" y="192278"/>
                    <a:pt x="192119" y="200279"/>
                    <a:pt x="181832" y="202184"/>
                  </a:cubicBezTo>
                  <a:lnTo>
                    <a:pt x="20669" y="232791"/>
                  </a:lnTo>
                  <a:cubicBezTo>
                    <a:pt x="-6890" y="237998"/>
                    <a:pt x="-6890" y="277495"/>
                    <a:pt x="20669" y="282702"/>
                  </a:cubicBezTo>
                  <a:lnTo>
                    <a:pt x="181959" y="313436"/>
                  </a:lnTo>
                  <a:cubicBezTo>
                    <a:pt x="192246" y="315341"/>
                    <a:pt x="200247" y="323342"/>
                    <a:pt x="202152" y="333629"/>
                  </a:cubicBezTo>
                  <a:lnTo>
                    <a:pt x="232886" y="494919"/>
                  </a:lnTo>
                  <a:cubicBezTo>
                    <a:pt x="235553" y="508635"/>
                    <a:pt x="246729" y="515620"/>
                    <a:pt x="257905" y="515620"/>
                  </a:cubicBezTo>
                  <a:cubicBezTo>
                    <a:pt x="269081" y="515620"/>
                    <a:pt x="280257" y="508762"/>
                    <a:pt x="282797" y="494919"/>
                  </a:cubicBezTo>
                  <a:lnTo>
                    <a:pt x="313531" y="333629"/>
                  </a:lnTo>
                  <a:cubicBezTo>
                    <a:pt x="315436" y="323342"/>
                    <a:pt x="323437" y="315341"/>
                    <a:pt x="333724" y="313436"/>
                  </a:cubicBezTo>
                  <a:lnTo>
                    <a:pt x="495014" y="282702"/>
                  </a:lnTo>
                  <a:cubicBezTo>
                    <a:pt x="522573" y="277495"/>
                    <a:pt x="522573" y="237998"/>
                    <a:pt x="495014" y="232791"/>
                  </a:cubicBezTo>
                  <a:lnTo>
                    <a:pt x="333724" y="202184"/>
                  </a:lnTo>
                  <a:cubicBezTo>
                    <a:pt x="323437" y="200279"/>
                    <a:pt x="315436" y="192278"/>
                    <a:pt x="313531" y="181991"/>
                  </a:cubicBezTo>
                  <a:lnTo>
                    <a:pt x="282670" y="20701"/>
                  </a:lnTo>
                  <a:cubicBezTo>
                    <a:pt x="280130" y="6858"/>
                    <a:pt x="268954" y="0"/>
                    <a:pt x="257778" y="0"/>
                  </a:cubicBezTo>
                  <a:close/>
                </a:path>
              </a:pathLst>
            </a:custGeom>
            <a:solidFill>
              <a:srgbClr val="002A53"/>
            </a:solidFill>
          </p:spPr>
        </p:sp>
      </p:grpSp>
      <p:grpSp>
        <p:nvGrpSpPr>
          <p:cNvPr name="Group 13" id="13"/>
          <p:cNvGrpSpPr>
            <a:grpSpLocks noChangeAspect="true"/>
          </p:cNvGrpSpPr>
          <p:nvPr/>
        </p:nvGrpSpPr>
        <p:grpSpPr>
          <a:xfrm rot="0">
            <a:off x="9596442" y="5297181"/>
            <a:ext cx="245170" cy="245163"/>
            <a:chOff x="0" y="0"/>
            <a:chExt cx="515531" cy="515518"/>
          </a:xfrm>
        </p:grpSpPr>
        <p:sp>
          <p:nvSpPr>
            <p:cNvPr name="Freeform 14" id="14"/>
            <p:cNvSpPr/>
            <p:nvPr/>
          </p:nvSpPr>
          <p:spPr>
            <a:xfrm flipH="false" flipV="false" rot="0">
              <a:off x="32" y="0"/>
              <a:ext cx="515684" cy="515620"/>
            </a:xfrm>
            <a:custGeom>
              <a:avLst/>
              <a:gdLst/>
              <a:ahLst/>
              <a:cxnLst/>
              <a:rect r="r" b="b" t="t" l="l"/>
              <a:pathLst>
                <a:path h="515620" w="515684">
                  <a:moveTo>
                    <a:pt x="257778" y="0"/>
                  </a:moveTo>
                  <a:cubicBezTo>
                    <a:pt x="246602" y="0"/>
                    <a:pt x="235426" y="6858"/>
                    <a:pt x="232759" y="20701"/>
                  </a:cubicBezTo>
                  <a:lnTo>
                    <a:pt x="202025" y="181991"/>
                  </a:lnTo>
                  <a:cubicBezTo>
                    <a:pt x="200120" y="192278"/>
                    <a:pt x="192119" y="200279"/>
                    <a:pt x="181832" y="202184"/>
                  </a:cubicBezTo>
                  <a:lnTo>
                    <a:pt x="20669" y="232791"/>
                  </a:lnTo>
                  <a:cubicBezTo>
                    <a:pt x="-6890" y="237998"/>
                    <a:pt x="-6890" y="277495"/>
                    <a:pt x="20669" y="282702"/>
                  </a:cubicBezTo>
                  <a:lnTo>
                    <a:pt x="181959" y="313436"/>
                  </a:lnTo>
                  <a:cubicBezTo>
                    <a:pt x="192246" y="315341"/>
                    <a:pt x="200247" y="323342"/>
                    <a:pt x="202152" y="333629"/>
                  </a:cubicBezTo>
                  <a:lnTo>
                    <a:pt x="232886" y="494919"/>
                  </a:lnTo>
                  <a:cubicBezTo>
                    <a:pt x="235553" y="508635"/>
                    <a:pt x="246729" y="515620"/>
                    <a:pt x="257905" y="515620"/>
                  </a:cubicBezTo>
                  <a:cubicBezTo>
                    <a:pt x="269081" y="515620"/>
                    <a:pt x="280257" y="508762"/>
                    <a:pt x="282797" y="494919"/>
                  </a:cubicBezTo>
                  <a:lnTo>
                    <a:pt x="313531" y="333629"/>
                  </a:lnTo>
                  <a:cubicBezTo>
                    <a:pt x="315436" y="323342"/>
                    <a:pt x="323437" y="315341"/>
                    <a:pt x="333724" y="313436"/>
                  </a:cubicBezTo>
                  <a:lnTo>
                    <a:pt x="495014" y="282702"/>
                  </a:lnTo>
                  <a:cubicBezTo>
                    <a:pt x="522573" y="277495"/>
                    <a:pt x="522573" y="237998"/>
                    <a:pt x="495014" y="232791"/>
                  </a:cubicBezTo>
                  <a:lnTo>
                    <a:pt x="333724" y="202184"/>
                  </a:lnTo>
                  <a:cubicBezTo>
                    <a:pt x="323437" y="200279"/>
                    <a:pt x="315436" y="192278"/>
                    <a:pt x="313531" y="181991"/>
                  </a:cubicBezTo>
                  <a:lnTo>
                    <a:pt x="282670" y="20701"/>
                  </a:lnTo>
                  <a:cubicBezTo>
                    <a:pt x="280130" y="6858"/>
                    <a:pt x="268954" y="0"/>
                    <a:pt x="257778" y="0"/>
                  </a:cubicBezTo>
                  <a:close/>
                </a:path>
              </a:pathLst>
            </a:custGeom>
            <a:solidFill>
              <a:srgbClr val="002A53"/>
            </a:solidFill>
          </p:spPr>
        </p:sp>
      </p:grpSp>
      <p:grpSp>
        <p:nvGrpSpPr>
          <p:cNvPr name="Group 15" id="15"/>
          <p:cNvGrpSpPr>
            <a:grpSpLocks noChangeAspect="true"/>
          </p:cNvGrpSpPr>
          <p:nvPr/>
        </p:nvGrpSpPr>
        <p:grpSpPr>
          <a:xfrm rot="0">
            <a:off x="590092" y="2390025"/>
            <a:ext cx="136455" cy="136449"/>
            <a:chOff x="0" y="0"/>
            <a:chExt cx="286931" cy="286918"/>
          </a:xfrm>
        </p:grpSpPr>
        <p:sp>
          <p:nvSpPr>
            <p:cNvPr name="Freeform 16" id="16"/>
            <p:cNvSpPr/>
            <p:nvPr/>
          </p:nvSpPr>
          <p:spPr>
            <a:xfrm flipH="false" flipV="false" rot="0">
              <a:off x="-95" y="32"/>
              <a:ext cx="287083" cy="286956"/>
            </a:xfrm>
            <a:custGeom>
              <a:avLst/>
              <a:gdLst/>
              <a:ahLst/>
              <a:cxnLst/>
              <a:rect r="r" b="b" t="t" l="l"/>
              <a:pathLst>
                <a:path h="286956" w="287083">
                  <a:moveTo>
                    <a:pt x="168497" y="20669"/>
                  </a:moveTo>
                  <a:cubicBezTo>
                    <a:pt x="163290" y="-6890"/>
                    <a:pt x="123793" y="-6890"/>
                    <a:pt x="118586" y="20669"/>
                  </a:cubicBezTo>
                  <a:lnTo>
                    <a:pt x="106140" y="85820"/>
                  </a:lnTo>
                  <a:cubicBezTo>
                    <a:pt x="104235" y="96107"/>
                    <a:pt x="96234" y="104108"/>
                    <a:pt x="85947" y="106013"/>
                  </a:cubicBezTo>
                  <a:lnTo>
                    <a:pt x="20669" y="118459"/>
                  </a:lnTo>
                  <a:cubicBezTo>
                    <a:pt x="-6890" y="123666"/>
                    <a:pt x="-6890" y="163163"/>
                    <a:pt x="20669" y="168370"/>
                  </a:cubicBezTo>
                  <a:lnTo>
                    <a:pt x="85947" y="180816"/>
                  </a:lnTo>
                  <a:cubicBezTo>
                    <a:pt x="96234" y="182721"/>
                    <a:pt x="104235" y="190722"/>
                    <a:pt x="106140" y="201009"/>
                  </a:cubicBezTo>
                  <a:lnTo>
                    <a:pt x="118586" y="266287"/>
                  </a:lnTo>
                  <a:cubicBezTo>
                    <a:pt x="123793" y="293846"/>
                    <a:pt x="163290" y="293846"/>
                    <a:pt x="168497" y="266287"/>
                  </a:cubicBezTo>
                  <a:lnTo>
                    <a:pt x="180943" y="201009"/>
                  </a:lnTo>
                  <a:cubicBezTo>
                    <a:pt x="182848" y="190722"/>
                    <a:pt x="190849" y="182721"/>
                    <a:pt x="201136" y="180816"/>
                  </a:cubicBezTo>
                  <a:lnTo>
                    <a:pt x="266414" y="168370"/>
                  </a:lnTo>
                  <a:cubicBezTo>
                    <a:pt x="293973" y="163163"/>
                    <a:pt x="293973" y="123666"/>
                    <a:pt x="266414" y="118459"/>
                  </a:cubicBezTo>
                  <a:lnTo>
                    <a:pt x="201136" y="106013"/>
                  </a:lnTo>
                  <a:cubicBezTo>
                    <a:pt x="190849" y="104108"/>
                    <a:pt x="182848" y="96107"/>
                    <a:pt x="180943" y="85820"/>
                  </a:cubicBezTo>
                  <a:close/>
                </a:path>
              </a:pathLst>
            </a:custGeom>
            <a:solidFill>
              <a:srgbClr val="002A53"/>
            </a:solidFill>
          </p:spPr>
        </p:sp>
      </p:grpSp>
      <p:grpSp>
        <p:nvGrpSpPr>
          <p:cNvPr name="Group 17" id="17"/>
          <p:cNvGrpSpPr>
            <a:grpSpLocks noChangeAspect="true"/>
          </p:cNvGrpSpPr>
          <p:nvPr/>
        </p:nvGrpSpPr>
        <p:grpSpPr>
          <a:xfrm rot="0">
            <a:off x="9459987" y="5684839"/>
            <a:ext cx="136455" cy="136449"/>
            <a:chOff x="0" y="0"/>
            <a:chExt cx="286931" cy="286918"/>
          </a:xfrm>
        </p:grpSpPr>
        <p:sp>
          <p:nvSpPr>
            <p:cNvPr name="Freeform 18" id="18"/>
            <p:cNvSpPr/>
            <p:nvPr/>
          </p:nvSpPr>
          <p:spPr>
            <a:xfrm flipH="false" flipV="false" rot="0">
              <a:off x="-95" y="32"/>
              <a:ext cx="287083" cy="286956"/>
            </a:xfrm>
            <a:custGeom>
              <a:avLst/>
              <a:gdLst/>
              <a:ahLst/>
              <a:cxnLst/>
              <a:rect r="r" b="b" t="t" l="l"/>
              <a:pathLst>
                <a:path h="286956" w="287083">
                  <a:moveTo>
                    <a:pt x="168497" y="20669"/>
                  </a:moveTo>
                  <a:cubicBezTo>
                    <a:pt x="163290" y="-6890"/>
                    <a:pt x="123793" y="-6890"/>
                    <a:pt x="118586" y="20669"/>
                  </a:cubicBezTo>
                  <a:lnTo>
                    <a:pt x="106140" y="85820"/>
                  </a:lnTo>
                  <a:cubicBezTo>
                    <a:pt x="104235" y="96107"/>
                    <a:pt x="96234" y="104108"/>
                    <a:pt x="85947" y="106013"/>
                  </a:cubicBezTo>
                  <a:lnTo>
                    <a:pt x="20669" y="118459"/>
                  </a:lnTo>
                  <a:cubicBezTo>
                    <a:pt x="-6890" y="123666"/>
                    <a:pt x="-6890" y="163163"/>
                    <a:pt x="20669" y="168370"/>
                  </a:cubicBezTo>
                  <a:lnTo>
                    <a:pt x="85947" y="180816"/>
                  </a:lnTo>
                  <a:cubicBezTo>
                    <a:pt x="96234" y="182721"/>
                    <a:pt x="104235" y="190722"/>
                    <a:pt x="106140" y="201009"/>
                  </a:cubicBezTo>
                  <a:lnTo>
                    <a:pt x="118586" y="266287"/>
                  </a:lnTo>
                  <a:cubicBezTo>
                    <a:pt x="123793" y="293846"/>
                    <a:pt x="163290" y="293846"/>
                    <a:pt x="168497" y="266287"/>
                  </a:cubicBezTo>
                  <a:lnTo>
                    <a:pt x="180943" y="201009"/>
                  </a:lnTo>
                  <a:cubicBezTo>
                    <a:pt x="182848" y="190722"/>
                    <a:pt x="190849" y="182721"/>
                    <a:pt x="201136" y="180816"/>
                  </a:cubicBezTo>
                  <a:lnTo>
                    <a:pt x="266414" y="168370"/>
                  </a:lnTo>
                  <a:cubicBezTo>
                    <a:pt x="293973" y="163163"/>
                    <a:pt x="293973" y="123666"/>
                    <a:pt x="266414" y="118459"/>
                  </a:cubicBezTo>
                  <a:lnTo>
                    <a:pt x="201136" y="106013"/>
                  </a:lnTo>
                  <a:cubicBezTo>
                    <a:pt x="190849" y="104108"/>
                    <a:pt x="182848" y="96107"/>
                    <a:pt x="180943" y="85820"/>
                  </a:cubicBezTo>
                  <a:close/>
                </a:path>
              </a:pathLst>
            </a:custGeom>
            <a:solidFill>
              <a:srgbClr val="002A53"/>
            </a:solidFill>
          </p:spPr>
        </p:sp>
      </p:grpSp>
      <p:grpSp>
        <p:nvGrpSpPr>
          <p:cNvPr name="Group 19" id="19"/>
          <p:cNvGrpSpPr/>
          <p:nvPr/>
        </p:nvGrpSpPr>
        <p:grpSpPr>
          <a:xfrm rot="0">
            <a:off x="4864693" y="2040857"/>
            <a:ext cx="2848505" cy="2396917"/>
            <a:chOff x="0" y="0"/>
            <a:chExt cx="3798007" cy="3195890"/>
          </a:xfrm>
        </p:grpSpPr>
        <p:grpSp>
          <p:nvGrpSpPr>
            <p:cNvPr name="Group 20" id="20"/>
            <p:cNvGrpSpPr/>
            <p:nvPr/>
          </p:nvGrpSpPr>
          <p:grpSpPr>
            <a:xfrm rot="0">
              <a:off x="266292" y="0"/>
              <a:ext cx="3195890" cy="3195890"/>
              <a:chOff x="0" y="0"/>
              <a:chExt cx="812800" cy="812800"/>
            </a:xfrm>
          </p:grpSpPr>
          <p:sp>
            <p:nvSpPr>
              <p:cNvPr name="Freeform 21" id="2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EF4FB">
                      <a:alpha val="100000"/>
                    </a:srgbClr>
                  </a:gs>
                  <a:gs pos="100000">
                    <a:srgbClr val="C6DAEE">
                      <a:alpha val="100000"/>
                    </a:srgbClr>
                  </a:gs>
                </a:gsLst>
                <a:path path="circle">
                  <a:fillToRect l="50000" r="50000" t="50000" b="50000"/>
                </a:path>
              </a:gradFill>
            </p:spPr>
          </p:sp>
          <p:sp>
            <p:nvSpPr>
              <p:cNvPr name="TextBox 22" id="22"/>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23" id="23"/>
            <p:cNvSpPr/>
            <p:nvPr/>
          </p:nvSpPr>
          <p:spPr>
            <a:xfrm flipH="false" flipV="false" rot="0">
              <a:off x="1921008" y="346163"/>
              <a:ext cx="1876999" cy="1876999"/>
            </a:xfrm>
            <a:custGeom>
              <a:avLst/>
              <a:gdLst/>
              <a:ahLst/>
              <a:cxnLst/>
              <a:rect r="r" b="b" t="t" l="l"/>
              <a:pathLst>
                <a:path h="1876999" w="1876999">
                  <a:moveTo>
                    <a:pt x="0" y="0"/>
                  </a:moveTo>
                  <a:lnTo>
                    <a:pt x="1876999" y="0"/>
                  </a:lnTo>
                  <a:lnTo>
                    <a:pt x="1876999" y="1877000"/>
                  </a:lnTo>
                  <a:lnTo>
                    <a:pt x="0" y="1877000"/>
                  </a:lnTo>
                  <a:lnTo>
                    <a:pt x="0" y="0"/>
                  </a:lnTo>
                  <a:close/>
                </a:path>
              </a:pathLst>
            </a:custGeom>
            <a:blipFill>
              <a:blip r:embed="rId5"/>
              <a:stretch>
                <a:fillRect l="0" t="0" r="0" b="0"/>
              </a:stretch>
            </a:blipFill>
          </p:spPr>
        </p:sp>
        <p:sp>
          <p:nvSpPr>
            <p:cNvPr name="Freeform 24" id="24"/>
            <p:cNvSpPr/>
            <p:nvPr/>
          </p:nvSpPr>
          <p:spPr>
            <a:xfrm flipH="false" flipV="false" rot="0">
              <a:off x="0" y="417977"/>
              <a:ext cx="2051210" cy="1602182"/>
            </a:xfrm>
            <a:custGeom>
              <a:avLst/>
              <a:gdLst/>
              <a:ahLst/>
              <a:cxnLst/>
              <a:rect r="r" b="b" t="t" l="l"/>
              <a:pathLst>
                <a:path h="1602182" w="2051210">
                  <a:moveTo>
                    <a:pt x="0" y="0"/>
                  </a:moveTo>
                  <a:lnTo>
                    <a:pt x="2051210" y="0"/>
                  </a:lnTo>
                  <a:lnTo>
                    <a:pt x="2051210" y="1602183"/>
                  </a:lnTo>
                  <a:lnTo>
                    <a:pt x="0" y="1602183"/>
                  </a:lnTo>
                  <a:lnTo>
                    <a:pt x="0" y="0"/>
                  </a:lnTo>
                  <a:close/>
                </a:path>
              </a:pathLst>
            </a:custGeom>
            <a:blipFill>
              <a:blip r:embed="rId6"/>
              <a:stretch>
                <a:fillRect l="-16010" t="-8286" r="-16692" b="-8940"/>
              </a:stretch>
            </a:blipFill>
          </p:spPr>
        </p:sp>
        <p:sp>
          <p:nvSpPr>
            <p:cNvPr name="Freeform 25" id="25"/>
            <p:cNvSpPr/>
            <p:nvPr/>
          </p:nvSpPr>
          <p:spPr>
            <a:xfrm flipH="false" flipV="false" rot="0">
              <a:off x="1004057" y="1284663"/>
              <a:ext cx="1833902" cy="1745810"/>
            </a:xfrm>
            <a:custGeom>
              <a:avLst/>
              <a:gdLst/>
              <a:ahLst/>
              <a:cxnLst/>
              <a:rect r="r" b="b" t="t" l="l"/>
              <a:pathLst>
                <a:path h="1745810" w="1833902">
                  <a:moveTo>
                    <a:pt x="0" y="0"/>
                  </a:moveTo>
                  <a:lnTo>
                    <a:pt x="1833902" y="0"/>
                  </a:lnTo>
                  <a:lnTo>
                    <a:pt x="1833902" y="1745810"/>
                  </a:lnTo>
                  <a:lnTo>
                    <a:pt x="0" y="1745810"/>
                  </a:lnTo>
                  <a:lnTo>
                    <a:pt x="0" y="0"/>
                  </a:lnTo>
                  <a:close/>
                </a:path>
              </a:pathLst>
            </a:custGeom>
            <a:blipFill>
              <a:blip r:embed="rId7"/>
              <a:stretch>
                <a:fillRect l="-11672" t="-16316" r="-14590" b="-16316"/>
              </a:stretch>
            </a:blipFill>
          </p:spPr>
        </p:sp>
      </p:grpSp>
      <p:grpSp>
        <p:nvGrpSpPr>
          <p:cNvPr name="Group 26" id="26"/>
          <p:cNvGrpSpPr/>
          <p:nvPr/>
        </p:nvGrpSpPr>
        <p:grpSpPr>
          <a:xfrm rot="0">
            <a:off x="4949109" y="4722804"/>
            <a:ext cx="2677557" cy="2250211"/>
            <a:chOff x="0" y="0"/>
            <a:chExt cx="3570075" cy="3000281"/>
          </a:xfrm>
        </p:grpSpPr>
        <p:grpSp>
          <p:nvGrpSpPr>
            <p:cNvPr name="Group 27" id="27"/>
            <p:cNvGrpSpPr/>
            <p:nvPr/>
          </p:nvGrpSpPr>
          <p:grpSpPr>
            <a:xfrm rot="0">
              <a:off x="386107" y="54692"/>
              <a:ext cx="2935083" cy="2935083"/>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EF4FB">
                      <a:alpha val="100000"/>
                    </a:srgbClr>
                  </a:gs>
                  <a:gs pos="100000">
                    <a:srgbClr val="C6DAEE">
                      <a:alpha val="100000"/>
                    </a:srgbClr>
                  </a:gs>
                </a:gsLst>
                <a:path path="circle">
                  <a:fillToRect l="50000" r="50000" t="50000" b="50000"/>
                </a:path>
              </a:gradFill>
            </p:spPr>
          </p:sp>
          <p:sp>
            <p:nvSpPr>
              <p:cNvPr name="TextBox 29" id="29"/>
              <p:cNvSpPr txBox="true"/>
              <p:nvPr/>
            </p:nvSpPr>
            <p:spPr>
              <a:xfrm>
                <a:off x="76200" y="57150"/>
                <a:ext cx="660400" cy="679450"/>
              </a:xfrm>
              <a:prstGeom prst="rect">
                <a:avLst/>
              </a:prstGeom>
            </p:spPr>
            <p:txBody>
              <a:bodyPr anchor="ctr" rtlCol="false" tIns="61938" lIns="61938" bIns="61938" rIns="61938"/>
              <a:lstStyle/>
              <a:p>
                <a:pPr algn="ctr">
                  <a:lnSpc>
                    <a:spcPts val="2079"/>
                  </a:lnSpc>
                </a:pPr>
              </a:p>
            </p:txBody>
          </p:sp>
        </p:grpSp>
        <p:sp>
          <p:nvSpPr>
            <p:cNvPr name="Freeform 30" id="30"/>
            <p:cNvSpPr/>
            <p:nvPr/>
          </p:nvSpPr>
          <p:spPr>
            <a:xfrm flipH="false" flipV="false" rot="0">
              <a:off x="546196" y="118798"/>
              <a:ext cx="2292033" cy="1762001"/>
            </a:xfrm>
            <a:custGeom>
              <a:avLst/>
              <a:gdLst/>
              <a:ahLst/>
              <a:cxnLst/>
              <a:rect r="r" b="b" t="t" l="l"/>
              <a:pathLst>
                <a:path h="1762001" w="2292033">
                  <a:moveTo>
                    <a:pt x="0" y="0"/>
                  </a:moveTo>
                  <a:lnTo>
                    <a:pt x="2292033" y="0"/>
                  </a:lnTo>
                  <a:lnTo>
                    <a:pt x="2292033" y="1762001"/>
                  </a:lnTo>
                  <a:lnTo>
                    <a:pt x="0" y="1762001"/>
                  </a:lnTo>
                  <a:lnTo>
                    <a:pt x="0" y="0"/>
                  </a:lnTo>
                  <a:close/>
                </a:path>
              </a:pathLst>
            </a:custGeom>
            <a:blipFill>
              <a:blip r:embed="rId8"/>
              <a:stretch>
                <a:fillRect l="0" t="0" r="0" b="0"/>
              </a:stretch>
            </a:blipFill>
          </p:spPr>
        </p:sp>
        <p:sp>
          <p:nvSpPr>
            <p:cNvPr name="Freeform 31" id="31"/>
            <p:cNvSpPr/>
            <p:nvPr/>
          </p:nvSpPr>
          <p:spPr>
            <a:xfrm flipH="false" flipV="false" rot="0">
              <a:off x="0" y="0"/>
              <a:ext cx="1001206" cy="3000281"/>
            </a:xfrm>
            <a:custGeom>
              <a:avLst/>
              <a:gdLst/>
              <a:ahLst/>
              <a:cxnLst/>
              <a:rect r="r" b="b" t="t" l="l"/>
              <a:pathLst>
                <a:path h="3000281" w="1001206">
                  <a:moveTo>
                    <a:pt x="0" y="0"/>
                  </a:moveTo>
                  <a:lnTo>
                    <a:pt x="1001206" y="0"/>
                  </a:lnTo>
                  <a:lnTo>
                    <a:pt x="1001206" y="3000281"/>
                  </a:lnTo>
                  <a:lnTo>
                    <a:pt x="0" y="3000281"/>
                  </a:lnTo>
                  <a:lnTo>
                    <a:pt x="0" y="0"/>
                  </a:lnTo>
                  <a:close/>
                </a:path>
              </a:pathLst>
            </a:custGeom>
            <a:blipFill>
              <a:blip r:embed="rId9"/>
              <a:stretch>
                <a:fillRect l="-258148" t="0" r="-91632" b="0"/>
              </a:stretch>
            </a:blipFill>
          </p:spPr>
        </p:sp>
        <p:sp>
          <p:nvSpPr>
            <p:cNvPr name="Freeform 32" id="32"/>
            <p:cNvSpPr/>
            <p:nvPr/>
          </p:nvSpPr>
          <p:spPr>
            <a:xfrm flipH="false" flipV="false" rot="0">
              <a:off x="2220071" y="152702"/>
              <a:ext cx="1032069" cy="2190067"/>
            </a:xfrm>
            <a:custGeom>
              <a:avLst/>
              <a:gdLst/>
              <a:ahLst/>
              <a:cxnLst/>
              <a:rect r="r" b="b" t="t" l="l"/>
              <a:pathLst>
                <a:path h="2190067" w="1032069">
                  <a:moveTo>
                    <a:pt x="0" y="0"/>
                  </a:moveTo>
                  <a:lnTo>
                    <a:pt x="1032070" y="0"/>
                  </a:lnTo>
                  <a:lnTo>
                    <a:pt x="1032070" y="2190067"/>
                  </a:lnTo>
                  <a:lnTo>
                    <a:pt x="0" y="2190067"/>
                  </a:lnTo>
                  <a:lnTo>
                    <a:pt x="0" y="0"/>
                  </a:lnTo>
                  <a:close/>
                </a:path>
              </a:pathLst>
            </a:custGeom>
            <a:blipFill>
              <a:blip r:embed="rId10"/>
              <a:stretch>
                <a:fillRect l="0" t="0" r="0" b="0"/>
              </a:stretch>
            </a:blipFill>
          </p:spPr>
        </p:sp>
        <p:sp>
          <p:nvSpPr>
            <p:cNvPr name="Freeform 33" id="33"/>
            <p:cNvSpPr/>
            <p:nvPr/>
          </p:nvSpPr>
          <p:spPr>
            <a:xfrm flipH="false" flipV="false" rot="0">
              <a:off x="687569" y="586634"/>
              <a:ext cx="1012615" cy="2221106"/>
            </a:xfrm>
            <a:custGeom>
              <a:avLst/>
              <a:gdLst/>
              <a:ahLst/>
              <a:cxnLst/>
              <a:rect r="r" b="b" t="t" l="l"/>
              <a:pathLst>
                <a:path h="2221106" w="1012615">
                  <a:moveTo>
                    <a:pt x="0" y="0"/>
                  </a:moveTo>
                  <a:lnTo>
                    <a:pt x="1012615" y="0"/>
                  </a:lnTo>
                  <a:lnTo>
                    <a:pt x="1012615" y="2221106"/>
                  </a:lnTo>
                  <a:lnTo>
                    <a:pt x="0" y="2221106"/>
                  </a:lnTo>
                  <a:lnTo>
                    <a:pt x="0" y="0"/>
                  </a:lnTo>
                  <a:close/>
                </a:path>
              </a:pathLst>
            </a:custGeom>
            <a:blipFill>
              <a:blip r:embed="rId11"/>
              <a:stretch>
                <a:fillRect l="-23380" t="0" r="0" b="0"/>
              </a:stretch>
            </a:blipFill>
          </p:spPr>
        </p:sp>
        <p:sp>
          <p:nvSpPr>
            <p:cNvPr name="Freeform 34" id="34"/>
            <p:cNvSpPr/>
            <p:nvPr/>
          </p:nvSpPr>
          <p:spPr>
            <a:xfrm flipH="false" flipV="false" rot="0">
              <a:off x="1065430" y="991075"/>
              <a:ext cx="1670676" cy="1670676"/>
            </a:xfrm>
            <a:custGeom>
              <a:avLst/>
              <a:gdLst/>
              <a:ahLst/>
              <a:cxnLst/>
              <a:rect r="r" b="b" t="t" l="l"/>
              <a:pathLst>
                <a:path h="1670676" w="1670676">
                  <a:moveTo>
                    <a:pt x="0" y="0"/>
                  </a:moveTo>
                  <a:lnTo>
                    <a:pt x="1670676" y="0"/>
                  </a:lnTo>
                  <a:lnTo>
                    <a:pt x="1670676" y="1670675"/>
                  </a:lnTo>
                  <a:lnTo>
                    <a:pt x="0" y="1670675"/>
                  </a:lnTo>
                  <a:lnTo>
                    <a:pt x="0" y="0"/>
                  </a:lnTo>
                  <a:close/>
                </a:path>
              </a:pathLst>
            </a:custGeom>
            <a:blipFill>
              <a:blip r:embed="rId12"/>
              <a:stretch>
                <a:fillRect l="0" t="0" r="0" b="0"/>
              </a:stretch>
            </a:blipFill>
          </p:spPr>
        </p:sp>
        <p:sp>
          <p:nvSpPr>
            <p:cNvPr name="Freeform 35" id="35"/>
            <p:cNvSpPr/>
            <p:nvPr/>
          </p:nvSpPr>
          <p:spPr>
            <a:xfrm flipH="false" flipV="false" rot="0">
              <a:off x="1692212" y="1601428"/>
              <a:ext cx="1877863" cy="1305115"/>
            </a:xfrm>
            <a:custGeom>
              <a:avLst/>
              <a:gdLst/>
              <a:ahLst/>
              <a:cxnLst/>
              <a:rect r="r" b="b" t="t" l="l"/>
              <a:pathLst>
                <a:path h="1305115" w="1877863">
                  <a:moveTo>
                    <a:pt x="0" y="0"/>
                  </a:moveTo>
                  <a:lnTo>
                    <a:pt x="1877863" y="0"/>
                  </a:lnTo>
                  <a:lnTo>
                    <a:pt x="1877863" y="1305114"/>
                  </a:lnTo>
                  <a:lnTo>
                    <a:pt x="0" y="1305114"/>
                  </a:lnTo>
                  <a:lnTo>
                    <a:pt x="0" y="0"/>
                  </a:lnTo>
                  <a:close/>
                </a:path>
              </a:pathLst>
            </a:custGeom>
            <a:blipFill>
              <a:blip r:embed="rId13"/>
              <a:stretch>
                <a:fillRect l="0" t="0" r="0" b="0"/>
              </a:stretch>
            </a:blipFill>
          </p:spPr>
        </p:sp>
        <p:sp>
          <p:nvSpPr>
            <p:cNvPr name="Freeform 36" id="36"/>
            <p:cNvSpPr/>
            <p:nvPr/>
          </p:nvSpPr>
          <p:spPr>
            <a:xfrm flipH="false" flipV="false" rot="0">
              <a:off x="358196" y="9375"/>
              <a:ext cx="2990906" cy="2990906"/>
            </a:xfrm>
            <a:custGeom>
              <a:avLst/>
              <a:gdLst/>
              <a:ahLst/>
              <a:cxnLst/>
              <a:rect r="r" b="b" t="t" l="l"/>
              <a:pathLst>
                <a:path h="2990906" w="2990906">
                  <a:moveTo>
                    <a:pt x="0" y="0"/>
                  </a:moveTo>
                  <a:lnTo>
                    <a:pt x="2990906" y="0"/>
                  </a:lnTo>
                  <a:lnTo>
                    <a:pt x="2990906" y="2990906"/>
                  </a:lnTo>
                  <a:lnTo>
                    <a:pt x="0" y="2990906"/>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sp>
        <p:nvSpPr>
          <p:cNvPr name="TextBox 37" id="37"/>
          <p:cNvSpPr txBox="true"/>
          <p:nvPr/>
        </p:nvSpPr>
        <p:spPr>
          <a:xfrm rot="0">
            <a:off x="2932996" y="5811763"/>
            <a:ext cx="2067818" cy="1039089"/>
          </a:xfrm>
          <a:prstGeom prst="rect">
            <a:avLst/>
          </a:prstGeom>
        </p:spPr>
        <p:txBody>
          <a:bodyPr anchor="t" rtlCol="false" tIns="0" lIns="0" bIns="0" rIns="0">
            <a:spAutoFit/>
          </a:bodyPr>
          <a:lstStyle/>
          <a:p>
            <a:pPr algn="ctr">
              <a:lnSpc>
                <a:spcPts val="2033"/>
              </a:lnSpc>
            </a:pPr>
            <a:r>
              <a:rPr lang="en-US" b="true" sz="1699">
                <a:solidFill>
                  <a:srgbClr val="002A53"/>
                </a:solidFill>
                <a:latin typeface="Sonny Cond Bold"/>
                <a:ea typeface="Sonny Cond Bold"/>
                <a:cs typeface="Sonny Cond Bold"/>
                <a:sym typeface="Sonny Cond Bold"/>
              </a:rPr>
              <a:t>C</a:t>
            </a:r>
            <a:r>
              <a:rPr lang="en-US" b="true" sz="1699" u="none">
                <a:solidFill>
                  <a:srgbClr val="002A53"/>
                </a:solidFill>
                <a:latin typeface="Sonny Cond Bold"/>
                <a:ea typeface="Sonny Cond Bold"/>
                <a:cs typeface="Sonny Cond Bold"/>
                <a:sym typeface="Sonny Cond Bold"/>
              </a:rPr>
              <a:t>on </a:t>
            </a:r>
            <a:r>
              <a:rPr lang="en-US" b="true" sz="1699" u="sng">
                <a:solidFill>
                  <a:srgbClr val="002A53"/>
                </a:solidFill>
                <a:latin typeface="Sonny Cond Bold"/>
                <a:ea typeface="Sonny Cond Bold"/>
                <a:cs typeface="Sonny Cond Bold"/>
                <a:sym typeface="Sonny Cond Bold"/>
              </a:rPr>
              <a:t>solo el bebé </a:t>
            </a:r>
            <a:r>
              <a:rPr lang="en-US" b="true" sz="1699">
                <a:solidFill>
                  <a:srgbClr val="002A53"/>
                </a:solidFill>
                <a:latin typeface="Sonny Cond Bold"/>
                <a:ea typeface="Sonny Cond Bold"/>
                <a:cs typeface="Sonny Cond Bold"/>
                <a:sym typeface="Sonny Cond Bold"/>
              </a:rPr>
              <a:t>(sin otra persona, almohadas, mantas ni juguetes)</a:t>
            </a:r>
          </a:p>
        </p:txBody>
      </p:sp>
      <p:sp>
        <p:nvSpPr>
          <p:cNvPr name="TextBox 38" id="38"/>
          <p:cNvSpPr txBox="true"/>
          <p:nvPr/>
        </p:nvSpPr>
        <p:spPr>
          <a:xfrm rot="0">
            <a:off x="7528036" y="3574422"/>
            <a:ext cx="1883243" cy="858215"/>
          </a:xfrm>
          <a:prstGeom prst="rect">
            <a:avLst/>
          </a:prstGeom>
        </p:spPr>
        <p:txBody>
          <a:bodyPr anchor="t" rtlCol="false" tIns="0" lIns="0" bIns="0" rIns="0">
            <a:spAutoFit/>
          </a:bodyPr>
          <a:lstStyle/>
          <a:p>
            <a:pPr algn="ctr">
              <a:lnSpc>
                <a:spcPts val="2272"/>
              </a:lnSpc>
            </a:pPr>
            <a:r>
              <a:rPr lang="en-US" b="true" sz="1899">
                <a:solidFill>
                  <a:srgbClr val="002A53"/>
                </a:solidFill>
                <a:latin typeface="Sonny Cond Bold"/>
                <a:ea typeface="Sonny Cond Bold"/>
                <a:cs typeface="Sonny Cond Bold"/>
                <a:sym typeface="Sonny Cond Bold"/>
              </a:rPr>
              <a:t>E</a:t>
            </a:r>
            <a:r>
              <a:rPr lang="en-US" b="true" sz="1899">
                <a:solidFill>
                  <a:srgbClr val="002A53"/>
                </a:solidFill>
                <a:latin typeface="Sonny Cond Bold"/>
                <a:ea typeface="Sonny Cond Bold"/>
                <a:cs typeface="Sonny Cond Bold"/>
                <a:sym typeface="Sonny Cond Bold"/>
              </a:rPr>
              <a:t>n una cun</a:t>
            </a:r>
            <a:r>
              <a:rPr lang="en-US" b="true" sz="1899" u="none">
                <a:solidFill>
                  <a:srgbClr val="002A53"/>
                </a:solidFill>
                <a:latin typeface="Sonny Cond Bold"/>
                <a:ea typeface="Sonny Cond Bold"/>
                <a:cs typeface="Sonny Cond Bold"/>
                <a:sym typeface="Sonny Cond Bold"/>
              </a:rPr>
              <a:t>a</a:t>
            </a:r>
            <a:r>
              <a:rPr lang="en-US" b="true" sz="1899">
                <a:solidFill>
                  <a:srgbClr val="002A53"/>
                </a:solidFill>
                <a:latin typeface="Sonny Cond Bold"/>
                <a:ea typeface="Sonny Cond Bold"/>
                <a:cs typeface="Sonny Cond Bold"/>
                <a:sym typeface="Sonny Cond Bold"/>
              </a:rPr>
              <a:t>,</a:t>
            </a:r>
            <a:r>
              <a:rPr lang="en-US" b="true" sz="1899" u="none">
                <a:solidFill>
                  <a:srgbClr val="002A53"/>
                </a:solidFill>
                <a:latin typeface="Sonny Cond Bold"/>
                <a:ea typeface="Sonny Cond Bold"/>
                <a:cs typeface="Sonny Cond Bold"/>
                <a:sym typeface="Sonny Cond Bold"/>
              </a:rPr>
              <a:t> m</a:t>
            </a:r>
            <a:r>
              <a:rPr lang="en-US" b="true" sz="1899">
                <a:solidFill>
                  <a:srgbClr val="002A53"/>
                </a:solidFill>
                <a:latin typeface="Sonny Cond Bold"/>
                <a:ea typeface="Sonny Cond Bold"/>
                <a:cs typeface="Sonny Cond Bold"/>
                <a:sym typeface="Sonny Cond Bold"/>
              </a:rPr>
              <a:t>oisés o corral </a:t>
            </a:r>
            <a:r>
              <a:rPr lang="en-US" b="true" sz="1899" u="sng">
                <a:solidFill>
                  <a:srgbClr val="002A53"/>
                </a:solidFill>
                <a:latin typeface="Sonny Cond Bold"/>
                <a:ea typeface="Sonny Cond Bold"/>
                <a:cs typeface="Sonny Cond Bold"/>
                <a:sym typeface="Sonny Cond Bold"/>
              </a:rPr>
              <a:t>plano</a:t>
            </a:r>
            <a:r>
              <a:rPr lang="en-US" b="true" sz="1899">
                <a:solidFill>
                  <a:srgbClr val="002A53"/>
                </a:solidFill>
                <a:latin typeface="Sonny Cond Bold"/>
                <a:ea typeface="Sonny Cond Bold"/>
                <a:cs typeface="Sonny Cond Bold"/>
                <a:sym typeface="Sonny Cond Bold"/>
              </a:rPr>
              <a:t> y </a:t>
            </a:r>
            <a:r>
              <a:rPr lang="en-US" b="true" sz="1899" u="sng">
                <a:solidFill>
                  <a:srgbClr val="002A53"/>
                </a:solidFill>
                <a:latin typeface="Sonny Cond Bold"/>
                <a:ea typeface="Sonny Cond Bold"/>
                <a:cs typeface="Sonny Cond Bold"/>
                <a:sym typeface="Sonny Cond Bold"/>
              </a:rPr>
              <a:t>firme</a:t>
            </a:r>
          </a:p>
        </p:txBody>
      </p:sp>
      <p:sp>
        <p:nvSpPr>
          <p:cNvPr name="TextBox 39" id="39"/>
          <p:cNvSpPr txBox="true"/>
          <p:nvPr/>
        </p:nvSpPr>
        <p:spPr>
          <a:xfrm rot="0">
            <a:off x="3238287" y="3654185"/>
            <a:ext cx="1457235" cy="572465"/>
          </a:xfrm>
          <a:prstGeom prst="rect">
            <a:avLst/>
          </a:prstGeom>
        </p:spPr>
        <p:txBody>
          <a:bodyPr anchor="t" rtlCol="false" tIns="0" lIns="0" bIns="0" rIns="0">
            <a:spAutoFit/>
          </a:bodyPr>
          <a:lstStyle/>
          <a:p>
            <a:pPr algn="ctr">
              <a:lnSpc>
                <a:spcPts val="2272"/>
              </a:lnSpc>
            </a:pPr>
            <a:r>
              <a:rPr lang="en-US" b="true" sz="1899">
                <a:solidFill>
                  <a:srgbClr val="002A53"/>
                </a:solidFill>
                <a:latin typeface="Sonny Cond Bold"/>
                <a:ea typeface="Sonny Cond Bold"/>
                <a:cs typeface="Sonny Cond Bold"/>
                <a:sym typeface="Sonny Cond Bold"/>
              </a:rPr>
              <a:t>Siempre </a:t>
            </a:r>
            <a:r>
              <a:rPr lang="en-US" b="true" sz="1899" u="sng">
                <a:solidFill>
                  <a:srgbClr val="002A53"/>
                </a:solidFill>
                <a:latin typeface="Sonny Cond Bold"/>
                <a:ea typeface="Sonny Cond Bold"/>
                <a:cs typeface="Sonny Cond Bold"/>
                <a:sym typeface="Sonny Cond Bold"/>
              </a:rPr>
              <a:t>boca</a:t>
            </a:r>
            <a:r>
              <a:rPr lang="en-US" b="true" sz="1899" u="sng">
                <a:solidFill>
                  <a:srgbClr val="002A53"/>
                </a:solidFill>
                <a:latin typeface="Sonny Cond Bold"/>
                <a:ea typeface="Sonny Cond Bold"/>
                <a:cs typeface="Sonny Cond Bold"/>
                <a:sym typeface="Sonny Cond Bold"/>
              </a:rPr>
              <a:t> arriba</a:t>
            </a:r>
          </a:p>
        </p:txBody>
      </p:sp>
      <p:sp>
        <p:nvSpPr>
          <p:cNvPr name="TextBox 40" id="40"/>
          <p:cNvSpPr txBox="true"/>
          <p:nvPr/>
        </p:nvSpPr>
        <p:spPr>
          <a:xfrm rot="0">
            <a:off x="7619550" y="5811763"/>
            <a:ext cx="1700214" cy="781690"/>
          </a:xfrm>
          <a:prstGeom prst="rect">
            <a:avLst/>
          </a:prstGeom>
        </p:spPr>
        <p:txBody>
          <a:bodyPr anchor="t" rtlCol="false" tIns="0" lIns="0" bIns="0" rIns="0">
            <a:spAutoFit/>
          </a:bodyPr>
          <a:lstStyle/>
          <a:p>
            <a:pPr algn="ctr">
              <a:lnSpc>
                <a:spcPts val="2033"/>
              </a:lnSpc>
            </a:pPr>
            <a:r>
              <a:rPr lang="en-US" b="true" sz="1699">
                <a:solidFill>
                  <a:srgbClr val="002A53"/>
                </a:solidFill>
                <a:latin typeface="Sonny Cond Bold"/>
                <a:ea typeface="Sonny Cond Bold"/>
                <a:cs typeface="Sonny Cond Bold"/>
                <a:sym typeface="Sonny Cond Bold"/>
              </a:rPr>
              <a:t>Y libre de humo y vapeo, con un cuidador sobrio</a:t>
            </a:r>
          </a:p>
        </p:txBody>
      </p:sp>
      <p:sp>
        <p:nvSpPr>
          <p:cNvPr name="TextBox 41" id="41"/>
          <p:cNvSpPr txBox="true"/>
          <p:nvPr/>
        </p:nvSpPr>
        <p:spPr>
          <a:xfrm rot="0">
            <a:off x="345472" y="1195760"/>
            <a:ext cx="9367457" cy="438150"/>
          </a:xfrm>
          <a:prstGeom prst="rect">
            <a:avLst/>
          </a:prstGeom>
        </p:spPr>
        <p:txBody>
          <a:bodyPr anchor="t" rtlCol="false" tIns="0" lIns="0" bIns="0" rIns="0">
            <a:spAutoFit/>
          </a:bodyPr>
          <a:lstStyle/>
          <a:p>
            <a:pPr algn="ctr">
              <a:lnSpc>
                <a:spcPts val="3360"/>
              </a:lnSpc>
            </a:pPr>
            <a:r>
              <a:rPr lang="en-US" b="true" sz="2800">
                <a:solidFill>
                  <a:srgbClr val="002A53"/>
                </a:solidFill>
                <a:latin typeface="Sonny Gothic Condensed 1 Heavy"/>
                <a:ea typeface="Sonny Gothic Condensed 1 Heavy"/>
                <a:cs typeface="Sonny Gothic Condensed 1 Heavy"/>
                <a:sym typeface="Sonny Gothic Condensed 1 Heavy"/>
              </a:rPr>
              <a:t>Du</a:t>
            </a:r>
            <a:r>
              <a:rPr lang="en-US" b="true" sz="2800">
                <a:solidFill>
                  <a:srgbClr val="002A53"/>
                </a:solidFill>
                <a:latin typeface="Sonny Gothic Condensed 1 Heavy"/>
                <a:ea typeface="Sonny Gothic Condensed 1 Heavy"/>
                <a:cs typeface="Sonny Gothic Condensed 1 Heavy"/>
                <a:sym typeface="Sonny Gothic Condensed 1 Heavy"/>
              </a:rPr>
              <a:t>rante el primer año, t</a:t>
            </a:r>
            <a:r>
              <a:rPr lang="en-US" b="true" sz="2800">
                <a:solidFill>
                  <a:srgbClr val="002A53"/>
                </a:solidFill>
                <a:latin typeface="Sonny Gothic Condensed 1 Heavy"/>
                <a:ea typeface="Sonny Gothic Condensed 1 Heavy"/>
                <a:cs typeface="Sonny Gothic Condensed 1 Heavy"/>
                <a:sym typeface="Sonny Gothic Condensed 1 Heavy"/>
              </a:rPr>
              <a:t>u b</a:t>
            </a:r>
            <a:r>
              <a:rPr lang="en-US" b="true" sz="2800">
                <a:solidFill>
                  <a:srgbClr val="002A53"/>
                </a:solidFill>
                <a:latin typeface="Sonny Gothic Condensed 1 Heavy"/>
                <a:ea typeface="Sonny Gothic Condensed 1 Heavy"/>
                <a:cs typeface="Sonny Gothic Condensed 1 Heavy"/>
                <a:sym typeface="Sonny Gothic Condensed 1 Heavy"/>
              </a:rPr>
              <a:t>e</a:t>
            </a:r>
            <a:r>
              <a:rPr lang="en-US" b="true" sz="2800">
                <a:solidFill>
                  <a:srgbClr val="002A53"/>
                </a:solidFill>
                <a:latin typeface="Sonny Gothic Condensed 1 Heavy"/>
                <a:ea typeface="Sonny Gothic Condensed 1 Heavy"/>
                <a:cs typeface="Sonny Gothic Condensed 1 Heavy"/>
                <a:sym typeface="Sonny Gothic Condensed 1 Heavy"/>
              </a:rPr>
              <a:t>b</a:t>
            </a:r>
            <a:r>
              <a:rPr lang="en-US" b="true" sz="2800">
                <a:solidFill>
                  <a:srgbClr val="002A53"/>
                </a:solidFill>
                <a:latin typeface="Sonny Gothic Condensed 1 Heavy"/>
                <a:ea typeface="Sonny Gothic Condensed 1 Heavy"/>
                <a:cs typeface="Sonny Gothic Condensed 1 Heavy"/>
                <a:sym typeface="Sonny Gothic Condensed 1 Heavy"/>
              </a:rPr>
              <a:t>é</a:t>
            </a:r>
            <a:r>
              <a:rPr lang="en-US" b="true" sz="2800">
                <a:solidFill>
                  <a:srgbClr val="002A53"/>
                </a:solidFill>
                <a:latin typeface="Sonny Gothic Condensed 1 Heavy"/>
                <a:ea typeface="Sonny Gothic Condensed 1 Heavy"/>
                <a:cs typeface="Sonny Gothic Condensed 1 Heavy"/>
                <a:sym typeface="Sonny Gothic Condensed 1 Heavy"/>
              </a:rPr>
              <a:t> </a:t>
            </a:r>
            <a:r>
              <a:rPr lang="en-US" b="true" sz="2800">
                <a:solidFill>
                  <a:srgbClr val="002A53"/>
                </a:solidFill>
                <a:latin typeface="Sonny Gothic Condensed 1 Heavy"/>
                <a:ea typeface="Sonny Gothic Condensed 1 Heavy"/>
                <a:cs typeface="Sonny Gothic Condensed 1 Heavy"/>
                <a:sym typeface="Sonny Gothic Condensed 1 Heavy"/>
              </a:rPr>
              <a:t>du</a:t>
            </a:r>
            <a:r>
              <a:rPr lang="en-US" b="true" sz="2800">
                <a:solidFill>
                  <a:srgbClr val="002A53"/>
                </a:solidFill>
                <a:latin typeface="Sonny Gothic Condensed 1 Heavy"/>
                <a:ea typeface="Sonny Gothic Condensed 1 Heavy"/>
                <a:cs typeface="Sonny Gothic Condensed 1 Heavy"/>
                <a:sym typeface="Sonny Gothic Condensed 1 Heavy"/>
              </a:rPr>
              <a:t>e</a:t>
            </a:r>
            <a:r>
              <a:rPr lang="en-US" b="true" sz="2800">
                <a:solidFill>
                  <a:srgbClr val="002A53"/>
                </a:solidFill>
                <a:latin typeface="Sonny Gothic Condensed 1 Heavy"/>
                <a:ea typeface="Sonny Gothic Condensed 1 Heavy"/>
                <a:cs typeface="Sonny Gothic Condensed 1 Heavy"/>
                <a:sym typeface="Sonny Gothic Condensed 1 Heavy"/>
              </a:rPr>
              <a:t>rm</a:t>
            </a:r>
            <a:r>
              <a:rPr lang="en-US" b="true" sz="2800">
                <a:solidFill>
                  <a:srgbClr val="002A53"/>
                </a:solidFill>
                <a:latin typeface="Sonny Gothic Condensed 1 Heavy"/>
                <a:ea typeface="Sonny Gothic Condensed 1 Heavy"/>
                <a:cs typeface="Sonny Gothic Condensed 1 Heavy"/>
                <a:sym typeface="Sonny Gothic Condensed 1 Heavy"/>
              </a:rPr>
              <a:t>e</a:t>
            </a:r>
            <a:r>
              <a:rPr lang="en-US" b="true" sz="2800">
                <a:solidFill>
                  <a:srgbClr val="002A53"/>
                </a:solidFill>
                <a:latin typeface="Sonny Gothic Condensed 1 Heavy"/>
                <a:ea typeface="Sonny Gothic Condensed 1 Heavy"/>
                <a:cs typeface="Sonny Gothic Condensed 1 Heavy"/>
                <a:sym typeface="Sonny Gothic Condensed 1 Heavy"/>
              </a:rPr>
              <a:t> má</a:t>
            </a:r>
            <a:r>
              <a:rPr lang="en-US" b="true" sz="2800">
                <a:solidFill>
                  <a:srgbClr val="002A53"/>
                </a:solidFill>
                <a:latin typeface="Sonny Gothic Condensed 1 Heavy"/>
                <a:ea typeface="Sonny Gothic Condensed 1 Heavy"/>
                <a:cs typeface="Sonny Gothic Condensed 1 Heavy"/>
                <a:sym typeface="Sonny Gothic Condensed 1 Heavy"/>
              </a:rPr>
              <a:t>s se</a:t>
            </a:r>
            <a:r>
              <a:rPr lang="en-US" b="true" sz="2800">
                <a:solidFill>
                  <a:srgbClr val="002A53"/>
                </a:solidFill>
                <a:latin typeface="Sonny Gothic Condensed 1 Heavy"/>
                <a:ea typeface="Sonny Gothic Condensed 1 Heavy"/>
                <a:cs typeface="Sonny Gothic Condensed 1 Heavy"/>
                <a:sym typeface="Sonny Gothic Condensed 1 Heavy"/>
              </a:rPr>
              <a:t>guro…</a:t>
            </a:r>
          </a:p>
        </p:txBody>
      </p:sp>
      <p:grpSp>
        <p:nvGrpSpPr>
          <p:cNvPr name="Group 42" id="42"/>
          <p:cNvGrpSpPr/>
          <p:nvPr/>
        </p:nvGrpSpPr>
        <p:grpSpPr>
          <a:xfrm rot="0">
            <a:off x="3524929" y="2494240"/>
            <a:ext cx="883951" cy="874194"/>
            <a:chOff x="0" y="0"/>
            <a:chExt cx="1178602" cy="1165593"/>
          </a:xfrm>
        </p:grpSpPr>
        <p:grpSp>
          <p:nvGrpSpPr>
            <p:cNvPr name="Group 43" id="43"/>
            <p:cNvGrpSpPr/>
            <p:nvPr/>
          </p:nvGrpSpPr>
          <p:grpSpPr>
            <a:xfrm rot="0">
              <a:off x="0" y="0"/>
              <a:ext cx="1178602" cy="1165593"/>
              <a:chOff x="0" y="0"/>
              <a:chExt cx="1542687" cy="1525659"/>
            </a:xfrm>
          </p:grpSpPr>
          <p:sp>
            <p:nvSpPr>
              <p:cNvPr name="Freeform 44" id="44"/>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45" id="45"/>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46" id="46"/>
            <p:cNvSpPr txBox="true"/>
            <p:nvPr/>
          </p:nvSpPr>
          <p:spPr>
            <a:xfrm rot="0">
              <a:off x="0" y="186185"/>
              <a:ext cx="1178602" cy="755122"/>
            </a:xfrm>
            <a:prstGeom prst="rect">
              <a:avLst/>
            </a:prstGeom>
          </p:spPr>
          <p:txBody>
            <a:bodyPr anchor="t" rtlCol="false" tIns="0" lIns="0" bIns="0" rIns="0">
              <a:spAutoFit/>
            </a:bodyPr>
            <a:lstStyle/>
            <a:p>
              <a:pPr algn="ctr">
                <a:lnSpc>
                  <a:spcPts val="4660"/>
                </a:lnSpc>
                <a:spcBef>
                  <a:spcPct val="0"/>
                </a:spcBef>
              </a:pPr>
              <a:r>
                <a:rPr lang="en-US" b="true" sz="3584">
                  <a:solidFill>
                    <a:srgbClr val="102A4D"/>
                  </a:solidFill>
                  <a:latin typeface="Sonny Gothic Condensed 1 Heavy"/>
                  <a:ea typeface="Sonny Gothic Condensed 1 Heavy"/>
                  <a:cs typeface="Sonny Gothic Condensed 1 Heavy"/>
                  <a:sym typeface="Sonny Gothic Condensed 1 Heavy"/>
                </a:rPr>
                <a:t>1</a:t>
              </a:r>
            </a:p>
          </p:txBody>
        </p:sp>
      </p:grpSp>
      <p:grpSp>
        <p:nvGrpSpPr>
          <p:cNvPr name="Group 47" id="47"/>
          <p:cNvGrpSpPr/>
          <p:nvPr/>
        </p:nvGrpSpPr>
        <p:grpSpPr>
          <a:xfrm rot="0">
            <a:off x="3524929" y="4718387"/>
            <a:ext cx="883951" cy="874194"/>
            <a:chOff x="0" y="0"/>
            <a:chExt cx="1178602" cy="1165593"/>
          </a:xfrm>
        </p:grpSpPr>
        <p:grpSp>
          <p:nvGrpSpPr>
            <p:cNvPr name="Group 48" id="48"/>
            <p:cNvGrpSpPr/>
            <p:nvPr/>
          </p:nvGrpSpPr>
          <p:grpSpPr>
            <a:xfrm rot="0">
              <a:off x="0" y="0"/>
              <a:ext cx="1178602" cy="1165593"/>
              <a:chOff x="0" y="0"/>
              <a:chExt cx="1542687" cy="1525659"/>
            </a:xfrm>
          </p:grpSpPr>
          <p:sp>
            <p:nvSpPr>
              <p:cNvPr name="Freeform 49" id="49"/>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50" id="50"/>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51" id="51"/>
            <p:cNvSpPr txBox="true"/>
            <p:nvPr/>
          </p:nvSpPr>
          <p:spPr>
            <a:xfrm rot="0">
              <a:off x="0" y="186185"/>
              <a:ext cx="1178602" cy="755122"/>
            </a:xfrm>
            <a:prstGeom prst="rect">
              <a:avLst/>
            </a:prstGeom>
          </p:spPr>
          <p:txBody>
            <a:bodyPr anchor="t" rtlCol="false" tIns="0" lIns="0" bIns="0" rIns="0">
              <a:spAutoFit/>
            </a:bodyPr>
            <a:lstStyle/>
            <a:p>
              <a:pPr algn="ctr">
                <a:lnSpc>
                  <a:spcPts val="4660"/>
                </a:lnSpc>
                <a:spcBef>
                  <a:spcPct val="0"/>
                </a:spcBef>
              </a:pPr>
              <a:r>
                <a:rPr lang="en-US" b="true" sz="3584">
                  <a:solidFill>
                    <a:srgbClr val="102A4D"/>
                  </a:solidFill>
                  <a:latin typeface="Sonny Gothic Condensed 1 Heavy"/>
                  <a:ea typeface="Sonny Gothic Condensed 1 Heavy"/>
                  <a:cs typeface="Sonny Gothic Condensed 1 Heavy"/>
                  <a:sym typeface="Sonny Gothic Condensed 1 Heavy"/>
                </a:rPr>
                <a:t>3</a:t>
              </a:r>
            </a:p>
          </p:txBody>
        </p:sp>
      </p:grpSp>
      <p:grpSp>
        <p:nvGrpSpPr>
          <p:cNvPr name="Group 52" id="52"/>
          <p:cNvGrpSpPr/>
          <p:nvPr/>
        </p:nvGrpSpPr>
        <p:grpSpPr>
          <a:xfrm rot="0">
            <a:off x="7913383" y="4718387"/>
            <a:ext cx="883951" cy="874194"/>
            <a:chOff x="0" y="0"/>
            <a:chExt cx="1178602" cy="1165593"/>
          </a:xfrm>
        </p:grpSpPr>
        <p:grpSp>
          <p:nvGrpSpPr>
            <p:cNvPr name="Group 53" id="53"/>
            <p:cNvGrpSpPr/>
            <p:nvPr/>
          </p:nvGrpSpPr>
          <p:grpSpPr>
            <a:xfrm rot="0">
              <a:off x="0" y="0"/>
              <a:ext cx="1178602" cy="1165593"/>
              <a:chOff x="0" y="0"/>
              <a:chExt cx="1542687" cy="1525659"/>
            </a:xfrm>
          </p:grpSpPr>
          <p:sp>
            <p:nvSpPr>
              <p:cNvPr name="Freeform 54" id="54"/>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55" id="55"/>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56" id="56"/>
            <p:cNvSpPr txBox="true"/>
            <p:nvPr/>
          </p:nvSpPr>
          <p:spPr>
            <a:xfrm rot="0">
              <a:off x="0" y="186185"/>
              <a:ext cx="1178602" cy="755122"/>
            </a:xfrm>
            <a:prstGeom prst="rect">
              <a:avLst/>
            </a:prstGeom>
          </p:spPr>
          <p:txBody>
            <a:bodyPr anchor="t" rtlCol="false" tIns="0" lIns="0" bIns="0" rIns="0">
              <a:spAutoFit/>
            </a:bodyPr>
            <a:lstStyle/>
            <a:p>
              <a:pPr algn="ctr">
                <a:lnSpc>
                  <a:spcPts val="4660"/>
                </a:lnSpc>
                <a:spcBef>
                  <a:spcPct val="0"/>
                </a:spcBef>
              </a:pPr>
              <a:r>
                <a:rPr lang="en-US" b="true" sz="3584">
                  <a:solidFill>
                    <a:srgbClr val="102A4D"/>
                  </a:solidFill>
                  <a:latin typeface="Sonny Gothic Condensed 1 Heavy"/>
                  <a:ea typeface="Sonny Gothic Condensed 1 Heavy"/>
                  <a:cs typeface="Sonny Gothic Condensed 1 Heavy"/>
                  <a:sym typeface="Sonny Gothic Condensed 1 Heavy"/>
                </a:rPr>
                <a:t>4</a:t>
              </a:r>
            </a:p>
          </p:txBody>
        </p:sp>
      </p:grpSp>
      <p:grpSp>
        <p:nvGrpSpPr>
          <p:cNvPr name="Group 57" id="57"/>
          <p:cNvGrpSpPr/>
          <p:nvPr/>
        </p:nvGrpSpPr>
        <p:grpSpPr>
          <a:xfrm rot="0">
            <a:off x="8027682" y="2494240"/>
            <a:ext cx="883951" cy="874194"/>
            <a:chOff x="0" y="0"/>
            <a:chExt cx="1178602" cy="1165593"/>
          </a:xfrm>
        </p:grpSpPr>
        <p:grpSp>
          <p:nvGrpSpPr>
            <p:cNvPr name="Group 58" id="58"/>
            <p:cNvGrpSpPr/>
            <p:nvPr/>
          </p:nvGrpSpPr>
          <p:grpSpPr>
            <a:xfrm rot="0">
              <a:off x="0" y="0"/>
              <a:ext cx="1178602" cy="1165593"/>
              <a:chOff x="0" y="0"/>
              <a:chExt cx="1542687" cy="1525659"/>
            </a:xfrm>
          </p:grpSpPr>
          <p:sp>
            <p:nvSpPr>
              <p:cNvPr name="Freeform 59" id="59"/>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60" id="60"/>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61" id="61"/>
            <p:cNvSpPr txBox="true"/>
            <p:nvPr/>
          </p:nvSpPr>
          <p:spPr>
            <a:xfrm rot="0">
              <a:off x="0" y="186185"/>
              <a:ext cx="1178602" cy="755122"/>
            </a:xfrm>
            <a:prstGeom prst="rect">
              <a:avLst/>
            </a:prstGeom>
          </p:spPr>
          <p:txBody>
            <a:bodyPr anchor="t" rtlCol="false" tIns="0" lIns="0" bIns="0" rIns="0">
              <a:spAutoFit/>
            </a:bodyPr>
            <a:lstStyle/>
            <a:p>
              <a:pPr algn="ctr">
                <a:lnSpc>
                  <a:spcPts val="4660"/>
                </a:lnSpc>
                <a:spcBef>
                  <a:spcPct val="0"/>
                </a:spcBef>
              </a:pPr>
              <a:r>
                <a:rPr lang="en-US" b="true" sz="3584">
                  <a:solidFill>
                    <a:srgbClr val="102A4D"/>
                  </a:solidFill>
                  <a:latin typeface="Sonny Gothic Condensed 1 Heavy"/>
                  <a:ea typeface="Sonny Gothic Condensed 1 Heavy"/>
                  <a:cs typeface="Sonny Gothic Condensed 1 Heavy"/>
                  <a:sym typeface="Sonny Gothic Condensed 1 Heavy"/>
                </a:rPr>
                <a:t>2</a:t>
              </a:r>
            </a:p>
          </p:txBody>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02A4D"/>
        </a:solidFill>
      </p:bgPr>
    </p:bg>
    <p:spTree>
      <p:nvGrpSpPr>
        <p:cNvPr id="1" name=""/>
        <p:cNvGrpSpPr/>
        <p:nvPr/>
      </p:nvGrpSpPr>
      <p:grpSpPr>
        <a:xfrm>
          <a:off x="0" y="0"/>
          <a:ext cx="0" cy="0"/>
          <a:chOff x="0" y="0"/>
          <a:chExt cx="0" cy="0"/>
        </a:xfrm>
      </p:grpSpPr>
      <p:grpSp>
        <p:nvGrpSpPr>
          <p:cNvPr name="Group 2" id="2"/>
          <p:cNvGrpSpPr/>
          <p:nvPr/>
        </p:nvGrpSpPr>
        <p:grpSpPr>
          <a:xfrm rot="0">
            <a:off x="731520" y="324895"/>
            <a:ext cx="8595360" cy="5893025"/>
            <a:chOff x="0" y="0"/>
            <a:chExt cx="1734794" cy="1189384"/>
          </a:xfrm>
        </p:grpSpPr>
        <p:sp>
          <p:nvSpPr>
            <p:cNvPr name="Freeform 3" id="3"/>
            <p:cNvSpPr/>
            <p:nvPr/>
          </p:nvSpPr>
          <p:spPr>
            <a:xfrm flipH="false" flipV="false" rot="0">
              <a:off x="0" y="0"/>
              <a:ext cx="1734794" cy="1189384"/>
            </a:xfrm>
            <a:custGeom>
              <a:avLst/>
              <a:gdLst/>
              <a:ahLst/>
              <a:cxnLst/>
              <a:rect r="r" b="b" t="t" l="l"/>
              <a:pathLst>
                <a:path h="1189384" w="1734794">
                  <a:moveTo>
                    <a:pt x="0" y="0"/>
                  </a:moveTo>
                  <a:lnTo>
                    <a:pt x="1734794" y="0"/>
                  </a:lnTo>
                  <a:lnTo>
                    <a:pt x="1734794" y="1189384"/>
                  </a:lnTo>
                  <a:lnTo>
                    <a:pt x="0" y="1189384"/>
                  </a:lnTo>
                  <a:close/>
                </a:path>
              </a:pathLst>
            </a:custGeom>
            <a:blipFill>
              <a:blip r:embed="rId3"/>
              <a:stretch>
                <a:fillRect l="-1886" t="0" r="-6750" b="-5635"/>
              </a:stretch>
            </a:blipFill>
            <a:ln w="76200" cap="sq">
              <a:solidFill>
                <a:srgbClr val="FFCE7A"/>
              </a:solidFill>
              <a:prstDash val="solid"/>
              <a:miter/>
            </a:ln>
          </p:spPr>
        </p:sp>
      </p:grpSp>
      <p:grpSp>
        <p:nvGrpSpPr>
          <p:cNvPr name="Group 4" id="4"/>
          <p:cNvGrpSpPr/>
          <p:nvPr/>
        </p:nvGrpSpPr>
        <p:grpSpPr>
          <a:xfrm rot="0">
            <a:off x="4631977" y="1030045"/>
            <a:ext cx="794447" cy="785678"/>
            <a:chOff x="0" y="0"/>
            <a:chExt cx="1059262" cy="1047570"/>
          </a:xfrm>
        </p:grpSpPr>
        <p:grpSp>
          <p:nvGrpSpPr>
            <p:cNvPr name="Group 5" id="5"/>
            <p:cNvGrpSpPr/>
            <p:nvPr/>
          </p:nvGrpSpPr>
          <p:grpSpPr>
            <a:xfrm rot="0">
              <a:off x="0" y="0"/>
              <a:ext cx="1059262" cy="1047570"/>
              <a:chOff x="0" y="0"/>
              <a:chExt cx="1542687" cy="1525659"/>
            </a:xfrm>
          </p:grpSpPr>
          <p:sp>
            <p:nvSpPr>
              <p:cNvPr name="Freeform 6" id="6"/>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7" id="7"/>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8" id="8"/>
            <p:cNvSpPr txBox="true"/>
            <p:nvPr/>
          </p:nvSpPr>
          <p:spPr>
            <a:xfrm rot="0">
              <a:off x="0" y="163475"/>
              <a:ext cx="1059262" cy="682520"/>
            </a:xfrm>
            <a:prstGeom prst="rect">
              <a:avLst/>
            </a:prstGeom>
          </p:spPr>
          <p:txBody>
            <a:bodyPr anchor="t" rtlCol="false" tIns="0" lIns="0" bIns="0" rIns="0">
              <a:spAutoFit/>
            </a:bodyPr>
            <a:lstStyle/>
            <a:p>
              <a:pPr algn="ctr">
                <a:lnSpc>
                  <a:spcPts val="4188"/>
                </a:lnSpc>
                <a:spcBef>
                  <a:spcPct val="0"/>
                </a:spcBef>
              </a:pPr>
              <a:r>
                <a:rPr lang="en-US" b="true" sz="3221">
                  <a:solidFill>
                    <a:srgbClr val="102A4D"/>
                  </a:solidFill>
                  <a:latin typeface="Sonny Gothic Condensed 1 Heavy"/>
                  <a:ea typeface="Sonny Gothic Condensed 1 Heavy"/>
                  <a:cs typeface="Sonny Gothic Condensed 1 Heavy"/>
                  <a:sym typeface="Sonny Gothic Condensed 1 Heavy"/>
                </a:rPr>
                <a:t>1</a:t>
              </a:r>
            </a:p>
          </p:txBody>
        </p:sp>
      </p:grpSp>
      <p:sp>
        <p:nvSpPr>
          <p:cNvPr name="TextBox 9" id="9"/>
          <p:cNvSpPr txBox="true"/>
          <p:nvPr/>
        </p:nvSpPr>
        <p:spPr>
          <a:xfrm rot="0">
            <a:off x="1422724" y="2331996"/>
            <a:ext cx="7212953" cy="721252"/>
          </a:xfrm>
          <a:prstGeom prst="rect">
            <a:avLst/>
          </a:prstGeom>
        </p:spPr>
        <p:txBody>
          <a:bodyPr anchor="t" rtlCol="false" tIns="0" lIns="0" bIns="0" rIns="0">
            <a:spAutoFit/>
          </a:bodyPr>
          <a:lstStyle/>
          <a:p>
            <a:pPr algn="ctr">
              <a:lnSpc>
                <a:spcPts val="5631"/>
              </a:lnSpc>
            </a:pPr>
            <a:r>
              <a:rPr lang="en-US" sz="4693" b="true">
                <a:solidFill>
                  <a:srgbClr val="102A4D"/>
                </a:solidFill>
                <a:latin typeface="Sonny Gothic Condensed 1 Heavy"/>
                <a:ea typeface="Sonny Gothic Condensed 1 Heavy"/>
                <a:cs typeface="Sonny Gothic Condensed 1 Heavy"/>
                <a:sym typeface="Sonny Gothic Condensed 1 Heavy"/>
              </a:rPr>
              <a:t>Siempre Boca Arriba</a:t>
            </a:r>
          </a:p>
        </p:txBody>
      </p:sp>
      <p:sp>
        <p:nvSpPr>
          <p:cNvPr name="AutoShape 10" id="10"/>
          <p:cNvSpPr/>
          <p:nvPr/>
        </p:nvSpPr>
        <p:spPr>
          <a:xfrm flipV="true">
            <a:off x="4631977" y="3003366"/>
            <a:ext cx="3449367" cy="0"/>
          </a:xfrm>
          <a:prstGeom prst="line">
            <a:avLst/>
          </a:prstGeom>
          <a:ln cap="rnd" w="95250">
            <a:solidFill>
              <a:srgbClr val="FFCE7A"/>
            </a:solidFill>
            <a:prstDash val="solid"/>
            <a:headEnd type="none" len="sm" w="sm"/>
            <a:tailEnd type="none" len="sm" w="sm"/>
          </a:ln>
        </p:spPr>
      </p:sp>
      <p:sp>
        <p:nvSpPr>
          <p:cNvPr name="TextBox 11" id="11"/>
          <p:cNvSpPr txBox="true"/>
          <p:nvPr/>
        </p:nvSpPr>
        <p:spPr>
          <a:xfrm rot="0">
            <a:off x="1030253" y="3013225"/>
            <a:ext cx="7997894" cy="547024"/>
          </a:xfrm>
          <a:prstGeom prst="rect">
            <a:avLst/>
          </a:prstGeom>
        </p:spPr>
        <p:txBody>
          <a:bodyPr anchor="t" rtlCol="false" tIns="0" lIns="0" bIns="0" rIns="0">
            <a:spAutoFit/>
          </a:bodyPr>
          <a:lstStyle/>
          <a:p>
            <a:pPr algn="ctr">
              <a:lnSpc>
                <a:spcPts val="4363"/>
              </a:lnSpc>
              <a:spcBef>
                <a:spcPct val="0"/>
              </a:spcBef>
            </a:pPr>
            <a:r>
              <a:rPr lang="en-US" b="true" sz="3356">
                <a:solidFill>
                  <a:srgbClr val="102A4D"/>
                </a:solidFill>
                <a:latin typeface="Sonny Gothic Condensed 1 Heavy"/>
                <a:ea typeface="Sonny Gothic Condensed 1 Heavy"/>
                <a:cs typeface="Sonny Gothic Condensed 1 Heavy"/>
                <a:sym typeface="Sonny Gothic Condensed 1 Heavy"/>
              </a:rPr>
              <a:t> para cada siesta y durante la noche</a:t>
            </a:r>
          </a:p>
        </p:txBody>
      </p:sp>
      <p:sp>
        <p:nvSpPr>
          <p:cNvPr name="TextBox 12" id="12"/>
          <p:cNvSpPr txBox="true"/>
          <p:nvPr/>
        </p:nvSpPr>
        <p:spPr>
          <a:xfrm rot="0">
            <a:off x="2672638" y="1867175"/>
            <a:ext cx="4713123" cy="388583"/>
          </a:xfrm>
          <a:prstGeom prst="rect">
            <a:avLst/>
          </a:prstGeom>
        </p:spPr>
        <p:txBody>
          <a:bodyPr anchor="t" rtlCol="false" tIns="0" lIns="0" bIns="0" rIns="0">
            <a:spAutoFit/>
          </a:bodyPr>
          <a:lstStyle/>
          <a:p>
            <a:pPr algn="ctr">
              <a:lnSpc>
                <a:spcPts val="3119"/>
              </a:lnSpc>
              <a:spcBef>
                <a:spcPct val="0"/>
              </a:spcBef>
            </a:pPr>
            <a:r>
              <a:rPr lang="en-US" b="true" sz="2399">
                <a:solidFill>
                  <a:srgbClr val="102A4D"/>
                </a:solidFill>
                <a:latin typeface="Sonny Gothic Condensed 1 Heavy"/>
                <a:ea typeface="Sonny Gothic Condensed 1 Heavy"/>
                <a:cs typeface="Sonny Gothic Condensed 1 Heavy"/>
                <a:sym typeface="Sonny Gothic Condensed 1 Heavy"/>
              </a:rPr>
              <a:t>T</a:t>
            </a:r>
            <a:r>
              <a:rPr lang="en-US" b="true" sz="2399">
                <a:solidFill>
                  <a:srgbClr val="102A4D"/>
                </a:solidFill>
                <a:latin typeface="Sonny Gothic Condensed 1 Heavy"/>
                <a:ea typeface="Sonny Gothic Condensed 1 Heavy"/>
                <a:cs typeface="Sonny Gothic Condensed 1 Heavy"/>
                <a:sym typeface="Sonny Gothic Condensed 1 Heavy"/>
              </a:rPr>
              <a:t>u bebé duerme más seguro:</a:t>
            </a:r>
          </a:p>
        </p:txBody>
      </p:sp>
      <p:grpSp>
        <p:nvGrpSpPr>
          <p:cNvPr name="Group 13" id="13"/>
          <p:cNvGrpSpPr/>
          <p:nvPr/>
        </p:nvGrpSpPr>
        <p:grpSpPr>
          <a:xfrm rot="0">
            <a:off x="-60932" y="6217920"/>
            <a:ext cx="10180264" cy="1158212"/>
            <a:chOff x="0" y="0"/>
            <a:chExt cx="3770468" cy="428967"/>
          </a:xfrm>
        </p:grpSpPr>
        <p:sp>
          <p:nvSpPr>
            <p:cNvPr name="Freeform 14" id="14"/>
            <p:cNvSpPr/>
            <p:nvPr/>
          </p:nvSpPr>
          <p:spPr>
            <a:xfrm flipH="false" flipV="false" rot="0">
              <a:off x="0" y="0"/>
              <a:ext cx="3770468" cy="428967"/>
            </a:xfrm>
            <a:custGeom>
              <a:avLst/>
              <a:gdLst/>
              <a:ahLst/>
              <a:cxnLst/>
              <a:rect r="r" b="b" t="t" l="l"/>
              <a:pathLst>
                <a:path h="428967" w="3770468">
                  <a:moveTo>
                    <a:pt x="0" y="0"/>
                  </a:moveTo>
                  <a:lnTo>
                    <a:pt x="3770468" y="0"/>
                  </a:lnTo>
                  <a:lnTo>
                    <a:pt x="3770468" y="428967"/>
                  </a:lnTo>
                  <a:lnTo>
                    <a:pt x="0" y="428967"/>
                  </a:lnTo>
                  <a:close/>
                </a:path>
              </a:pathLst>
            </a:custGeom>
            <a:solidFill>
              <a:srgbClr val="002A53"/>
            </a:solidFill>
          </p:spPr>
        </p:sp>
        <p:sp>
          <p:nvSpPr>
            <p:cNvPr name="TextBox 15" id="15"/>
            <p:cNvSpPr txBox="true"/>
            <p:nvPr/>
          </p:nvSpPr>
          <p:spPr>
            <a:xfrm>
              <a:off x="0" y="-19050"/>
              <a:ext cx="3770468" cy="448017"/>
            </a:xfrm>
            <a:prstGeom prst="rect">
              <a:avLst/>
            </a:prstGeom>
          </p:spPr>
          <p:txBody>
            <a:bodyPr anchor="ctr" rtlCol="false" tIns="50800" lIns="50800" bIns="50800" rIns="50800"/>
            <a:lstStyle/>
            <a:p>
              <a:pPr algn="ctr">
                <a:lnSpc>
                  <a:spcPts val="2079"/>
                </a:lnSpc>
              </a:pPr>
            </a:p>
          </p:txBody>
        </p:sp>
      </p:grpSp>
      <p:grpSp>
        <p:nvGrpSpPr>
          <p:cNvPr name="Group 16" id="16"/>
          <p:cNvGrpSpPr/>
          <p:nvPr/>
        </p:nvGrpSpPr>
        <p:grpSpPr>
          <a:xfrm rot="0">
            <a:off x="9191839" y="6499236"/>
            <a:ext cx="457559" cy="457559"/>
            <a:chOff x="0" y="0"/>
            <a:chExt cx="610079" cy="610079"/>
          </a:xfrm>
        </p:grpSpPr>
        <p:grpSp>
          <p:nvGrpSpPr>
            <p:cNvPr name="Group 17" id="17"/>
            <p:cNvGrpSpPr/>
            <p:nvPr/>
          </p:nvGrpSpPr>
          <p:grpSpPr>
            <a:xfrm rot="0">
              <a:off x="0" y="0"/>
              <a:ext cx="610079" cy="610079"/>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19" id="19"/>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20" id="20"/>
            <p:cNvSpPr/>
            <p:nvPr/>
          </p:nvSpPr>
          <p:spPr>
            <a:xfrm flipH="false" flipV="false" rot="0">
              <a:off x="73766" y="92080"/>
              <a:ext cx="462546" cy="425918"/>
            </a:xfrm>
            <a:custGeom>
              <a:avLst/>
              <a:gdLst/>
              <a:ahLst/>
              <a:cxnLst/>
              <a:rect r="r" b="b" t="t" l="l"/>
              <a:pathLst>
                <a:path h="425918" w="462546">
                  <a:moveTo>
                    <a:pt x="0" y="0"/>
                  </a:moveTo>
                  <a:lnTo>
                    <a:pt x="462546" y="0"/>
                  </a:lnTo>
                  <a:lnTo>
                    <a:pt x="462546" y="425918"/>
                  </a:lnTo>
                  <a:lnTo>
                    <a:pt x="0" y="425918"/>
                  </a:lnTo>
                  <a:lnTo>
                    <a:pt x="0" y="0"/>
                  </a:lnTo>
                  <a:close/>
                </a:path>
              </a:pathLst>
            </a:custGeom>
            <a:blipFill>
              <a:blip r:embed="rId4"/>
              <a:stretch>
                <a:fillRect l="-24661" t="-37899" r="-245268" b="-37899"/>
              </a:stretch>
            </a:blipFill>
          </p:spPr>
        </p:sp>
      </p:grpSp>
      <p:grpSp>
        <p:nvGrpSpPr>
          <p:cNvPr name="Group 21" id="21"/>
          <p:cNvGrpSpPr/>
          <p:nvPr/>
        </p:nvGrpSpPr>
        <p:grpSpPr>
          <a:xfrm rot="0">
            <a:off x="731520" y="6372855"/>
            <a:ext cx="923207" cy="787409"/>
            <a:chOff x="0" y="0"/>
            <a:chExt cx="1230943" cy="1049879"/>
          </a:xfrm>
        </p:grpSpPr>
        <p:sp>
          <p:nvSpPr>
            <p:cNvPr name="Freeform 22" id="22"/>
            <p:cNvSpPr/>
            <p:nvPr/>
          </p:nvSpPr>
          <p:spPr>
            <a:xfrm flipH="true" flipV="false" rot="0">
              <a:off x="272465" y="0"/>
              <a:ext cx="958477" cy="916689"/>
            </a:xfrm>
            <a:custGeom>
              <a:avLst/>
              <a:gdLst/>
              <a:ahLst/>
              <a:cxnLst/>
              <a:rect r="r" b="b" t="t" l="l"/>
              <a:pathLst>
                <a:path h="916689" w="958477">
                  <a:moveTo>
                    <a:pt x="958478" y="0"/>
                  </a:moveTo>
                  <a:lnTo>
                    <a:pt x="0" y="0"/>
                  </a:lnTo>
                  <a:lnTo>
                    <a:pt x="0" y="916689"/>
                  </a:lnTo>
                  <a:lnTo>
                    <a:pt x="958478" y="916689"/>
                  </a:lnTo>
                  <a:lnTo>
                    <a:pt x="958478" y="0"/>
                  </a:lnTo>
                  <a:close/>
                </a:path>
              </a:pathLst>
            </a:custGeom>
            <a:blipFill>
              <a:blip r:embed="rId5"/>
              <a:stretch>
                <a:fillRect l="0" t="0" r="0" b="0"/>
              </a:stretch>
            </a:blipFill>
          </p:spPr>
        </p:sp>
        <p:sp>
          <p:nvSpPr>
            <p:cNvPr name="Freeform 23" id="23"/>
            <p:cNvSpPr/>
            <p:nvPr/>
          </p:nvSpPr>
          <p:spPr>
            <a:xfrm flipH="false" flipV="false" rot="0">
              <a:off x="0" y="130683"/>
              <a:ext cx="544931" cy="863897"/>
            </a:xfrm>
            <a:custGeom>
              <a:avLst/>
              <a:gdLst/>
              <a:ahLst/>
              <a:cxnLst/>
              <a:rect r="r" b="b" t="t" l="l"/>
              <a:pathLst>
                <a:path h="863897" w="544931">
                  <a:moveTo>
                    <a:pt x="0" y="0"/>
                  </a:moveTo>
                  <a:lnTo>
                    <a:pt x="544931" y="0"/>
                  </a:lnTo>
                  <a:lnTo>
                    <a:pt x="544931" y="863898"/>
                  </a:lnTo>
                  <a:lnTo>
                    <a:pt x="0" y="863898"/>
                  </a:lnTo>
                  <a:lnTo>
                    <a:pt x="0" y="0"/>
                  </a:lnTo>
                  <a:close/>
                </a:path>
              </a:pathLst>
            </a:custGeom>
            <a:blipFill>
              <a:blip r:embed="rId6"/>
              <a:stretch>
                <a:fillRect l="-18745" t="-8758" r="-18745" b="-8758"/>
              </a:stretch>
            </a:blipFill>
          </p:spPr>
        </p:sp>
        <p:sp>
          <p:nvSpPr>
            <p:cNvPr name="TextBox 24" id="24"/>
            <p:cNvSpPr txBox="true"/>
            <p:nvPr/>
          </p:nvSpPr>
          <p:spPr>
            <a:xfrm rot="0">
              <a:off x="616899" y="35433"/>
              <a:ext cx="269611" cy="1014446"/>
            </a:xfrm>
            <a:prstGeom prst="rect">
              <a:avLst/>
            </a:prstGeom>
          </p:spPr>
          <p:txBody>
            <a:bodyPr anchor="t" rtlCol="false" tIns="0" lIns="0" bIns="0" rIns="0">
              <a:spAutoFit/>
            </a:bodyPr>
            <a:lstStyle/>
            <a:p>
              <a:pPr algn="l">
                <a:lnSpc>
                  <a:spcPts val="6436"/>
                </a:lnSpc>
              </a:pPr>
              <a:r>
                <a:rPr lang="en-US" sz="4597">
                  <a:solidFill>
                    <a:srgbClr val="102A4D"/>
                  </a:solidFill>
                  <a:latin typeface="Sonny Gothic Condensed 2"/>
                  <a:ea typeface="Sonny Gothic Condensed 2"/>
                  <a:cs typeface="Sonny Gothic Condensed 2"/>
                  <a:sym typeface="Sonny Gothic Condensed 2"/>
                </a:rPr>
                <a:t>“</a:t>
              </a:r>
            </a:p>
          </p:txBody>
        </p:sp>
      </p:grpSp>
      <p:sp>
        <p:nvSpPr>
          <p:cNvPr name="TextBox 25" id="25"/>
          <p:cNvSpPr txBox="true"/>
          <p:nvPr/>
        </p:nvSpPr>
        <p:spPr>
          <a:xfrm rot="0">
            <a:off x="2058882" y="6397815"/>
            <a:ext cx="5146190" cy="641350"/>
          </a:xfrm>
          <a:prstGeom prst="rect">
            <a:avLst/>
          </a:prstGeom>
        </p:spPr>
        <p:txBody>
          <a:bodyPr anchor="t" rtlCol="false" tIns="0" lIns="0" bIns="0" rIns="0">
            <a:spAutoFit/>
          </a:bodyPr>
          <a:lstStyle/>
          <a:p>
            <a:pPr algn="just">
              <a:lnSpc>
                <a:spcPts val="2599"/>
              </a:lnSpc>
            </a:pPr>
            <a:r>
              <a:rPr lang="en-US" sz="1999">
                <a:solidFill>
                  <a:srgbClr val="FFFFFF"/>
                </a:solidFill>
                <a:latin typeface="Sonny Gothic Condensed 2"/>
                <a:ea typeface="Sonny Gothic Condensed 2"/>
                <a:cs typeface="Sonny Gothic Condensed 2"/>
                <a:sym typeface="Sonny Gothic Condensed 2"/>
              </a:rPr>
              <a:t>¿Qué preguntas o inquietudes tienes sobre que tu bebé duerma boca arriba?</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EF4FB">
                <a:alpha val="100000"/>
              </a:srgbClr>
            </a:gs>
            <a:gs pos="100000">
              <a:srgbClr val="C6DAEE">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0">
            <a:off x="731520" y="3002895"/>
            <a:ext cx="4235933" cy="3246506"/>
            <a:chOff x="0" y="0"/>
            <a:chExt cx="1568864" cy="1202410"/>
          </a:xfrm>
        </p:grpSpPr>
        <p:sp>
          <p:nvSpPr>
            <p:cNvPr name="Freeform 3" id="3"/>
            <p:cNvSpPr/>
            <p:nvPr/>
          </p:nvSpPr>
          <p:spPr>
            <a:xfrm flipH="false" flipV="false" rot="0">
              <a:off x="0" y="0"/>
              <a:ext cx="1568864" cy="1202410"/>
            </a:xfrm>
            <a:custGeom>
              <a:avLst/>
              <a:gdLst/>
              <a:ahLst/>
              <a:cxnLst/>
              <a:rect r="r" b="b" t="t" l="l"/>
              <a:pathLst>
                <a:path h="1202410" w="1568864">
                  <a:moveTo>
                    <a:pt x="0" y="0"/>
                  </a:moveTo>
                  <a:lnTo>
                    <a:pt x="1568864" y="0"/>
                  </a:lnTo>
                  <a:lnTo>
                    <a:pt x="1568864" y="1202410"/>
                  </a:lnTo>
                  <a:lnTo>
                    <a:pt x="0" y="1202410"/>
                  </a:lnTo>
                  <a:close/>
                </a:path>
              </a:pathLst>
            </a:custGeom>
            <a:solidFill>
              <a:srgbClr val="FFFFFF"/>
            </a:solidFill>
            <a:ln cap="sq">
              <a:noFill/>
              <a:prstDash val="solid"/>
              <a:miter/>
            </a:ln>
          </p:spPr>
        </p:sp>
        <p:sp>
          <p:nvSpPr>
            <p:cNvPr name="TextBox 4" id="4"/>
            <p:cNvSpPr txBox="true"/>
            <p:nvPr/>
          </p:nvSpPr>
          <p:spPr>
            <a:xfrm>
              <a:off x="0" y="-19050"/>
              <a:ext cx="1568864" cy="1221460"/>
            </a:xfrm>
            <a:prstGeom prst="rect">
              <a:avLst/>
            </a:prstGeom>
          </p:spPr>
          <p:txBody>
            <a:bodyPr anchor="ctr" rtlCol="false" tIns="50800" lIns="50800" bIns="50800" rIns="50800"/>
            <a:lstStyle/>
            <a:p>
              <a:pPr algn="ctr">
                <a:lnSpc>
                  <a:spcPts val="2079"/>
                </a:lnSpc>
              </a:pPr>
            </a:p>
          </p:txBody>
        </p:sp>
      </p:grpSp>
      <p:grpSp>
        <p:nvGrpSpPr>
          <p:cNvPr name="Group 5" id="5"/>
          <p:cNvGrpSpPr/>
          <p:nvPr/>
        </p:nvGrpSpPr>
        <p:grpSpPr>
          <a:xfrm rot="0">
            <a:off x="5090947" y="3002895"/>
            <a:ext cx="4235933" cy="3246506"/>
            <a:chOff x="0" y="0"/>
            <a:chExt cx="1568864" cy="1202410"/>
          </a:xfrm>
        </p:grpSpPr>
        <p:sp>
          <p:nvSpPr>
            <p:cNvPr name="Freeform 6" id="6"/>
            <p:cNvSpPr/>
            <p:nvPr/>
          </p:nvSpPr>
          <p:spPr>
            <a:xfrm flipH="false" flipV="false" rot="0">
              <a:off x="0" y="0"/>
              <a:ext cx="1568864" cy="1202410"/>
            </a:xfrm>
            <a:custGeom>
              <a:avLst/>
              <a:gdLst/>
              <a:ahLst/>
              <a:cxnLst/>
              <a:rect r="r" b="b" t="t" l="l"/>
              <a:pathLst>
                <a:path h="1202410" w="1568864">
                  <a:moveTo>
                    <a:pt x="0" y="0"/>
                  </a:moveTo>
                  <a:lnTo>
                    <a:pt x="1568864" y="0"/>
                  </a:lnTo>
                  <a:lnTo>
                    <a:pt x="1568864" y="1202410"/>
                  </a:lnTo>
                  <a:lnTo>
                    <a:pt x="0" y="1202410"/>
                  </a:lnTo>
                  <a:close/>
                </a:path>
              </a:pathLst>
            </a:custGeom>
            <a:solidFill>
              <a:srgbClr val="FFFFFF"/>
            </a:solidFill>
            <a:ln cap="sq">
              <a:noFill/>
              <a:prstDash val="solid"/>
              <a:miter/>
            </a:ln>
          </p:spPr>
        </p:sp>
        <p:sp>
          <p:nvSpPr>
            <p:cNvPr name="TextBox 7" id="7"/>
            <p:cNvSpPr txBox="true"/>
            <p:nvPr/>
          </p:nvSpPr>
          <p:spPr>
            <a:xfrm>
              <a:off x="0" y="-19050"/>
              <a:ext cx="1568864" cy="1221460"/>
            </a:xfrm>
            <a:prstGeom prst="rect">
              <a:avLst/>
            </a:prstGeom>
          </p:spPr>
          <p:txBody>
            <a:bodyPr anchor="ctr" rtlCol="false" tIns="50800" lIns="50800" bIns="50800" rIns="50800"/>
            <a:lstStyle/>
            <a:p>
              <a:pPr algn="ctr">
                <a:lnSpc>
                  <a:spcPts val="2079"/>
                </a:lnSpc>
              </a:pPr>
            </a:p>
          </p:txBody>
        </p:sp>
      </p:grpSp>
      <p:grpSp>
        <p:nvGrpSpPr>
          <p:cNvPr name="Group 8" id="8"/>
          <p:cNvGrpSpPr/>
          <p:nvPr/>
        </p:nvGrpSpPr>
        <p:grpSpPr>
          <a:xfrm rot="0">
            <a:off x="1084842" y="3181527"/>
            <a:ext cx="3428143" cy="2524130"/>
            <a:chOff x="0" y="0"/>
            <a:chExt cx="996213" cy="733508"/>
          </a:xfrm>
        </p:grpSpPr>
        <p:sp>
          <p:nvSpPr>
            <p:cNvPr name="Freeform 9" id="9"/>
            <p:cNvSpPr/>
            <p:nvPr/>
          </p:nvSpPr>
          <p:spPr>
            <a:xfrm flipH="false" flipV="false" rot="0">
              <a:off x="0" y="0"/>
              <a:ext cx="996213" cy="733508"/>
            </a:xfrm>
            <a:custGeom>
              <a:avLst/>
              <a:gdLst/>
              <a:ahLst/>
              <a:cxnLst/>
              <a:rect r="r" b="b" t="t" l="l"/>
              <a:pathLst>
                <a:path h="733508" w="996213">
                  <a:moveTo>
                    <a:pt x="0" y="0"/>
                  </a:moveTo>
                  <a:lnTo>
                    <a:pt x="996213" y="0"/>
                  </a:lnTo>
                  <a:lnTo>
                    <a:pt x="996213" y="733508"/>
                  </a:lnTo>
                  <a:lnTo>
                    <a:pt x="0" y="733508"/>
                  </a:lnTo>
                  <a:close/>
                </a:path>
              </a:pathLst>
            </a:custGeom>
            <a:blipFill>
              <a:blip r:embed="rId3"/>
              <a:stretch>
                <a:fillRect l="0" t="-60757" r="-6398" b="-18793"/>
              </a:stretch>
            </a:blipFill>
          </p:spPr>
        </p:sp>
      </p:grpSp>
      <p:grpSp>
        <p:nvGrpSpPr>
          <p:cNvPr name="Group 10" id="10"/>
          <p:cNvGrpSpPr/>
          <p:nvPr/>
        </p:nvGrpSpPr>
        <p:grpSpPr>
          <a:xfrm rot="0">
            <a:off x="5192094" y="3181527"/>
            <a:ext cx="3753119" cy="2623775"/>
            <a:chOff x="0" y="0"/>
            <a:chExt cx="1051975" cy="735427"/>
          </a:xfrm>
        </p:grpSpPr>
        <p:sp>
          <p:nvSpPr>
            <p:cNvPr name="Freeform 11" id="11"/>
            <p:cNvSpPr/>
            <p:nvPr/>
          </p:nvSpPr>
          <p:spPr>
            <a:xfrm flipH="false" flipV="false" rot="0">
              <a:off x="0" y="0"/>
              <a:ext cx="1051975" cy="735427"/>
            </a:xfrm>
            <a:custGeom>
              <a:avLst/>
              <a:gdLst/>
              <a:ahLst/>
              <a:cxnLst/>
              <a:rect r="r" b="b" t="t" l="l"/>
              <a:pathLst>
                <a:path h="735427" w="1051975">
                  <a:moveTo>
                    <a:pt x="0" y="0"/>
                  </a:moveTo>
                  <a:lnTo>
                    <a:pt x="1051975" y="0"/>
                  </a:lnTo>
                  <a:lnTo>
                    <a:pt x="1051975" y="735427"/>
                  </a:lnTo>
                  <a:lnTo>
                    <a:pt x="0" y="735427"/>
                  </a:lnTo>
                  <a:close/>
                </a:path>
              </a:pathLst>
            </a:custGeom>
            <a:blipFill>
              <a:blip r:embed="rId4"/>
              <a:stretch>
                <a:fillRect l="0" t="-54615" r="0" b="-20668"/>
              </a:stretch>
            </a:blipFill>
          </p:spPr>
        </p:sp>
      </p:grpSp>
      <p:grpSp>
        <p:nvGrpSpPr>
          <p:cNvPr name="Group 12" id="12"/>
          <p:cNvGrpSpPr/>
          <p:nvPr/>
        </p:nvGrpSpPr>
        <p:grpSpPr>
          <a:xfrm rot="0">
            <a:off x="731520" y="1114185"/>
            <a:ext cx="8595360" cy="1763466"/>
            <a:chOff x="0" y="0"/>
            <a:chExt cx="3183467" cy="653136"/>
          </a:xfrm>
        </p:grpSpPr>
        <p:sp>
          <p:nvSpPr>
            <p:cNvPr name="Freeform 13" id="13"/>
            <p:cNvSpPr/>
            <p:nvPr/>
          </p:nvSpPr>
          <p:spPr>
            <a:xfrm flipH="false" flipV="false" rot="0">
              <a:off x="0" y="0"/>
              <a:ext cx="3183467" cy="653136"/>
            </a:xfrm>
            <a:custGeom>
              <a:avLst/>
              <a:gdLst/>
              <a:ahLst/>
              <a:cxnLst/>
              <a:rect r="r" b="b" t="t" l="l"/>
              <a:pathLst>
                <a:path h="653136" w="3183467">
                  <a:moveTo>
                    <a:pt x="0" y="0"/>
                  </a:moveTo>
                  <a:lnTo>
                    <a:pt x="3183467" y="0"/>
                  </a:lnTo>
                  <a:lnTo>
                    <a:pt x="3183467" y="653136"/>
                  </a:lnTo>
                  <a:lnTo>
                    <a:pt x="0" y="653136"/>
                  </a:lnTo>
                  <a:close/>
                </a:path>
              </a:pathLst>
            </a:custGeom>
            <a:solidFill>
              <a:srgbClr val="FAFAFA"/>
            </a:solidFill>
            <a:ln w="76200" cap="sq">
              <a:solidFill>
                <a:srgbClr val="FFCE7A"/>
              </a:solidFill>
              <a:prstDash val="solid"/>
              <a:miter/>
            </a:ln>
          </p:spPr>
        </p:sp>
        <p:sp>
          <p:nvSpPr>
            <p:cNvPr name="TextBox 14" id="14"/>
            <p:cNvSpPr txBox="true"/>
            <p:nvPr/>
          </p:nvSpPr>
          <p:spPr>
            <a:xfrm>
              <a:off x="0" y="-19050"/>
              <a:ext cx="3183467" cy="672186"/>
            </a:xfrm>
            <a:prstGeom prst="rect">
              <a:avLst/>
            </a:prstGeom>
          </p:spPr>
          <p:txBody>
            <a:bodyPr anchor="ctr" rtlCol="false" tIns="50800" lIns="50800" bIns="50800" rIns="50800"/>
            <a:lstStyle/>
            <a:p>
              <a:pPr algn="ctr">
                <a:lnSpc>
                  <a:spcPts val="2079"/>
                </a:lnSpc>
              </a:pPr>
            </a:p>
          </p:txBody>
        </p:sp>
      </p:grpSp>
      <p:sp>
        <p:nvSpPr>
          <p:cNvPr name="TextBox 15" id="15"/>
          <p:cNvSpPr txBox="true"/>
          <p:nvPr/>
        </p:nvSpPr>
        <p:spPr>
          <a:xfrm rot="0">
            <a:off x="921582" y="1366315"/>
            <a:ext cx="8215237" cy="2859926"/>
          </a:xfrm>
          <a:prstGeom prst="rect">
            <a:avLst/>
          </a:prstGeom>
        </p:spPr>
        <p:txBody>
          <a:bodyPr anchor="t" rtlCol="false" tIns="0" lIns="0" bIns="0" rIns="0">
            <a:spAutoFit/>
          </a:bodyPr>
          <a:lstStyle/>
          <a:p>
            <a:pPr algn="ctr">
              <a:lnSpc>
                <a:spcPts val="3239"/>
              </a:lnSpc>
            </a:pPr>
            <a:r>
              <a:rPr lang="en-US" b="true" sz="2399">
                <a:solidFill>
                  <a:srgbClr val="102A4D"/>
                </a:solidFill>
                <a:latin typeface="Sonny Gothic Condensed 1 Heavy"/>
                <a:ea typeface="Sonny Gothic Condensed 1 Heavy"/>
                <a:cs typeface="Sonny Gothic Condensed 1 Heavy"/>
                <a:sym typeface="Sonny Gothic Condensed 1 Heavy"/>
              </a:rPr>
              <a:t>T</a:t>
            </a:r>
            <a:r>
              <a:rPr lang="en-US" b="true" sz="2399">
                <a:solidFill>
                  <a:srgbClr val="102A4D"/>
                </a:solidFill>
                <a:latin typeface="Sonny Gothic Condensed 1 Heavy"/>
                <a:ea typeface="Sonny Gothic Condensed 1 Heavy"/>
                <a:cs typeface="Sonny Gothic Condensed 1 Heavy"/>
                <a:sym typeface="Sonny Gothic Condensed 1 Heavy"/>
              </a:rPr>
              <a:t>u bebé tiene menos probabilidades de atragantarse, asfixiarse o dejar de respirar cuando se le coloca boca arriba para cada siesta y durante el sueño nocturno.</a:t>
            </a:r>
          </a:p>
          <a:p>
            <a:pPr algn="ctr">
              <a:lnSpc>
                <a:spcPts val="3239"/>
              </a:lnSpc>
            </a:pPr>
          </a:p>
          <a:p>
            <a:pPr algn="ctr">
              <a:lnSpc>
                <a:spcPts val="3239"/>
              </a:lnSpc>
            </a:pPr>
          </a:p>
          <a:p>
            <a:pPr algn="ctr">
              <a:lnSpc>
                <a:spcPts val="3239"/>
              </a:lnSpc>
            </a:pPr>
          </a:p>
          <a:p>
            <a:pPr algn="ctr">
              <a:lnSpc>
                <a:spcPts val="3239"/>
              </a:lnSpc>
            </a:pPr>
          </a:p>
        </p:txBody>
      </p:sp>
      <p:grpSp>
        <p:nvGrpSpPr>
          <p:cNvPr name="Group 16" id="16"/>
          <p:cNvGrpSpPr/>
          <p:nvPr/>
        </p:nvGrpSpPr>
        <p:grpSpPr>
          <a:xfrm rot="0">
            <a:off x="731520" y="5994878"/>
            <a:ext cx="4248132" cy="746618"/>
            <a:chOff x="0" y="0"/>
            <a:chExt cx="1573382" cy="276525"/>
          </a:xfrm>
        </p:grpSpPr>
        <p:sp>
          <p:nvSpPr>
            <p:cNvPr name="Freeform 17" id="17"/>
            <p:cNvSpPr/>
            <p:nvPr/>
          </p:nvSpPr>
          <p:spPr>
            <a:xfrm flipH="false" flipV="false" rot="0">
              <a:off x="0" y="0"/>
              <a:ext cx="1573382" cy="276525"/>
            </a:xfrm>
            <a:custGeom>
              <a:avLst/>
              <a:gdLst/>
              <a:ahLst/>
              <a:cxnLst/>
              <a:rect r="r" b="b" t="t" l="l"/>
              <a:pathLst>
                <a:path h="276525" w="1573382">
                  <a:moveTo>
                    <a:pt x="0" y="0"/>
                  </a:moveTo>
                  <a:lnTo>
                    <a:pt x="1573382" y="0"/>
                  </a:lnTo>
                  <a:lnTo>
                    <a:pt x="1573382" y="276525"/>
                  </a:lnTo>
                  <a:lnTo>
                    <a:pt x="0" y="276525"/>
                  </a:lnTo>
                  <a:close/>
                </a:path>
              </a:pathLst>
            </a:custGeom>
            <a:solidFill>
              <a:srgbClr val="FFE3B3"/>
            </a:solidFill>
            <a:ln w="76200" cap="sq">
              <a:solidFill>
                <a:srgbClr val="FFCE7A"/>
              </a:solidFill>
              <a:prstDash val="solid"/>
              <a:miter/>
            </a:ln>
          </p:spPr>
        </p:sp>
        <p:sp>
          <p:nvSpPr>
            <p:cNvPr name="TextBox 18" id="18"/>
            <p:cNvSpPr txBox="true"/>
            <p:nvPr/>
          </p:nvSpPr>
          <p:spPr>
            <a:xfrm>
              <a:off x="0" y="-19050"/>
              <a:ext cx="1573382" cy="295575"/>
            </a:xfrm>
            <a:prstGeom prst="rect">
              <a:avLst/>
            </a:prstGeom>
          </p:spPr>
          <p:txBody>
            <a:bodyPr anchor="ctr" rtlCol="false" tIns="50800" lIns="50800" bIns="50800" rIns="50800"/>
            <a:lstStyle/>
            <a:p>
              <a:pPr algn="ctr">
                <a:lnSpc>
                  <a:spcPts val="2079"/>
                </a:lnSpc>
              </a:pPr>
            </a:p>
          </p:txBody>
        </p:sp>
      </p:grpSp>
      <p:sp>
        <p:nvSpPr>
          <p:cNvPr name="TextBox 19" id="19"/>
          <p:cNvSpPr txBox="true"/>
          <p:nvPr/>
        </p:nvSpPr>
        <p:spPr>
          <a:xfrm rot="0">
            <a:off x="1819736" y="6102249"/>
            <a:ext cx="3147717" cy="446151"/>
          </a:xfrm>
          <a:prstGeom prst="rect">
            <a:avLst/>
          </a:prstGeom>
        </p:spPr>
        <p:txBody>
          <a:bodyPr anchor="t" rtlCol="false" tIns="0" lIns="0" bIns="0" rIns="0">
            <a:spAutoFit/>
          </a:bodyPr>
          <a:lstStyle/>
          <a:p>
            <a:pPr algn="l">
              <a:lnSpc>
                <a:spcPts val="3792"/>
              </a:lnSpc>
            </a:pPr>
            <a:r>
              <a:rPr lang="en-US" b="true" sz="2400">
                <a:solidFill>
                  <a:srgbClr val="002A53"/>
                </a:solidFill>
                <a:latin typeface="Sonny Gothic Condensed 1 Heavy"/>
                <a:ea typeface="Sonny Gothic Condensed 1 Heavy"/>
                <a:cs typeface="Sonny Gothic Condensed 1 Heavy"/>
                <a:sym typeface="Sonny Gothic Condensed 1 Heavy"/>
              </a:rPr>
              <a:t>Dormir Boca Abajo</a:t>
            </a:r>
          </a:p>
        </p:txBody>
      </p:sp>
      <p:grpSp>
        <p:nvGrpSpPr>
          <p:cNvPr name="Group 20" id="20"/>
          <p:cNvGrpSpPr/>
          <p:nvPr/>
        </p:nvGrpSpPr>
        <p:grpSpPr>
          <a:xfrm rot="0">
            <a:off x="731520" y="5921945"/>
            <a:ext cx="892483" cy="892483"/>
            <a:chOff x="0" y="0"/>
            <a:chExt cx="1189978" cy="1189978"/>
          </a:xfrm>
        </p:grpSpPr>
        <p:grpSp>
          <p:nvGrpSpPr>
            <p:cNvPr name="Group 21" id="21"/>
            <p:cNvGrpSpPr/>
            <p:nvPr/>
          </p:nvGrpSpPr>
          <p:grpSpPr>
            <a:xfrm rot="0">
              <a:off x="0" y="0"/>
              <a:ext cx="1189978" cy="1189978"/>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23" id="23"/>
              <p:cNvSpPr txBox="true"/>
              <p:nvPr/>
            </p:nvSpPr>
            <p:spPr>
              <a:xfrm>
                <a:off x="76200" y="57150"/>
                <a:ext cx="660400" cy="679450"/>
              </a:xfrm>
              <a:prstGeom prst="rect">
                <a:avLst/>
              </a:prstGeom>
            </p:spPr>
            <p:txBody>
              <a:bodyPr anchor="ctr" rtlCol="false" tIns="50800" lIns="50800" bIns="50800" rIns="50800"/>
              <a:lstStyle/>
              <a:p>
                <a:pPr algn="ctr">
                  <a:lnSpc>
                    <a:spcPts val="2079"/>
                  </a:lnSpc>
                </a:pPr>
              </a:p>
            </p:txBody>
          </p:sp>
        </p:grpSp>
        <p:sp>
          <p:nvSpPr>
            <p:cNvPr name="Freeform 24" id="24"/>
            <p:cNvSpPr/>
            <p:nvPr/>
          </p:nvSpPr>
          <p:spPr>
            <a:xfrm flipH="false" flipV="false" rot="0">
              <a:off x="333170" y="333170"/>
              <a:ext cx="523637" cy="523637"/>
            </a:xfrm>
            <a:custGeom>
              <a:avLst/>
              <a:gdLst/>
              <a:ahLst/>
              <a:cxnLst/>
              <a:rect r="r" b="b" t="t" l="l"/>
              <a:pathLst>
                <a:path h="523637" w="523637">
                  <a:moveTo>
                    <a:pt x="0" y="0"/>
                  </a:moveTo>
                  <a:lnTo>
                    <a:pt x="523637" y="0"/>
                  </a:lnTo>
                  <a:lnTo>
                    <a:pt x="523637" y="523637"/>
                  </a:lnTo>
                  <a:lnTo>
                    <a:pt x="0" y="52363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grpSp>
        <p:nvGrpSpPr>
          <p:cNvPr name="Group 25" id="25"/>
          <p:cNvGrpSpPr/>
          <p:nvPr/>
        </p:nvGrpSpPr>
        <p:grpSpPr>
          <a:xfrm rot="0">
            <a:off x="5090947" y="5994878"/>
            <a:ext cx="4235933" cy="746618"/>
            <a:chOff x="0" y="0"/>
            <a:chExt cx="1568864" cy="276525"/>
          </a:xfrm>
        </p:grpSpPr>
        <p:sp>
          <p:nvSpPr>
            <p:cNvPr name="Freeform 26" id="26"/>
            <p:cNvSpPr/>
            <p:nvPr/>
          </p:nvSpPr>
          <p:spPr>
            <a:xfrm flipH="false" flipV="false" rot="0">
              <a:off x="0" y="0"/>
              <a:ext cx="1568864" cy="276525"/>
            </a:xfrm>
            <a:custGeom>
              <a:avLst/>
              <a:gdLst/>
              <a:ahLst/>
              <a:cxnLst/>
              <a:rect r="r" b="b" t="t" l="l"/>
              <a:pathLst>
                <a:path h="276525" w="1568864">
                  <a:moveTo>
                    <a:pt x="0" y="0"/>
                  </a:moveTo>
                  <a:lnTo>
                    <a:pt x="1568864" y="0"/>
                  </a:lnTo>
                  <a:lnTo>
                    <a:pt x="1568864" y="276525"/>
                  </a:lnTo>
                  <a:lnTo>
                    <a:pt x="0" y="276525"/>
                  </a:lnTo>
                  <a:close/>
                </a:path>
              </a:pathLst>
            </a:custGeom>
            <a:solidFill>
              <a:srgbClr val="FFE3B3"/>
            </a:solidFill>
            <a:ln w="76200" cap="sq">
              <a:solidFill>
                <a:srgbClr val="FFCE7A"/>
              </a:solidFill>
              <a:prstDash val="solid"/>
              <a:miter/>
            </a:ln>
          </p:spPr>
        </p:sp>
        <p:sp>
          <p:nvSpPr>
            <p:cNvPr name="TextBox 27" id="27"/>
            <p:cNvSpPr txBox="true"/>
            <p:nvPr/>
          </p:nvSpPr>
          <p:spPr>
            <a:xfrm>
              <a:off x="0" y="-19050"/>
              <a:ext cx="1568864" cy="295575"/>
            </a:xfrm>
            <a:prstGeom prst="rect">
              <a:avLst/>
            </a:prstGeom>
          </p:spPr>
          <p:txBody>
            <a:bodyPr anchor="ctr" rtlCol="false" tIns="50800" lIns="50800" bIns="50800" rIns="50800"/>
            <a:lstStyle/>
            <a:p>
              <a:pPr algn="ctr">
                <a:lnSpc>
                  <a:spcPts val="2079"/>
                </a:lnSpc>
              </a:pPr>
            </a:p>
          </p:txBody>
        </p:sp>
      </p:grpSp>
      <p:sp>
        <p:nvSpPr>
          <p:cNvPr name="TextBox 28" id="28"/>
          <p:cNvSpPr txBox="true"/>
          <p:nvPr/>
        </p:nvSpPr>
        <p:spPr>
          <a:xfrm rot="0">
            <a:off x="6179163" y="6102249"/>
            <a:ext cx="3147717" cy="446151"/>
          </a:xfrm>
          <a:prstGeom prst="rect">
            <a:avLst/>
          </a:prstGeom>
        </p:spPr>
        <p:txBody>
          <a:bodyPr anchor="t" rtlCol="false" tIns="0" lIns="0" bIns="0" rIns="0">
            <a:spAutoFit/>
          </a:bodyPr>
          <a:lstStyle/>
          <a:p>
            <a:pPr algn="l">
              <a:lnSpc>
                <a:spcPts val="3792"/>
              </a:lnSpc>
            </a:pPr>
            <a:r>
              <a:rPr lang="en-US" b="true" sz="2400">
                <a:solidFill>
                  <a:srgbClr val="002A53"/>
                </a:solidFill>
                <a:latin typeface="Sonny Gothic Condensed 1 Heavy"/>
                <a:ea typeface="Sonny Gothic Condensed 1 Heavy"/>
                <a:cs typeface="Sonny Gothic Condensed 1 Heavy"/>
                <a:sym typeface="Sonny Gothic Condensed 1 Heavy"/>
              </a:rPr>
              <a:t>Dormir Boca Arriba</a:t>
            </a:r>
          </a:p>
        </p:txBody>
      </p:sp>
      <p:grpSp>
        <p:nvGrpSpPr>
          <p:cNvPr name="Group 29" id="29"/>
          <p:cNvGrpSpPr/>
          <p:nvPr/>
        </p:nvGrpSpPr>
        <p:grpSpPr>
          <a:xfrm rot="0">
            <a:off x="5192094" y="5921945"/>
            <a:ext cx="892483" cy="892483"/>
            <a:chOff x="0" y="0"/>
            <a:chExt cx="1189978" cy="1189978"/>
          </a:xfrm>
        </p:grpSpPr>
        <p:grpSp>
          <p:nvGrpSpPr>
            <p:cNvPr name="Group 30" id="30"/>
            <p:cNvGrpSpPr/>
            <p:nvPr/>
          </p:nvGrpSpPr>
          <p:grpSpPr>
            <a:xfrm rot="0">
              <a:off x="0" y="0"/>
              <a:ext cx="1189978" cy="1189978"/>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32" id="32"/>
              <p:cNvSpPr txBox="true"/>
              <p:nvPr/>
            </p:nvSpPr>
            <p:spPr>
              <a:xfrm>
                <a:off x="76200" y="57150"/>
                <a:ext cx="660400" cy="679450"/>
              </a:xfrm>
              <a:prstGeom prst="rect">
                <a:avLst/>
              </a:prstGeom>
            </p:spPr>
            <p:txBody>
              <a:bodyPr anchor="ctr" rtlCol="false" tIns="50800" lIns="50800" bIns="50800" rIns="50800"/>
              <a:lstStyle/>
              <a:p>
                <a:pPr algn="ctr">
                  <a:lnSpc>
                    <a:spcPts val="2079"/>
                  </a:lnSpc>
                </a:pPr>
              </a:p>
            </p:txBody>
          </p:sp>
        </p:grpSp>
        <p:sp>
          <p:nvSpPr>
            <p:cNvPr name="Freeform 33" id="33"/>
            <p:cNvSpPr/>
            <p:nvPr/>
          </p:nvSpPr>
          <p:spPr>
            <a:xfrm flipH="false" flipV="false" rot="0">
              <a:off x="252182" y="333170"/>
              <a:ext cx="685613" cy="523637"/>
            </a:xfrm>
            <a:custGeom>
              <a:avLst/>
              <a:gdLst/>
              <a:ahLst/>
              <a:cxnLst/>
              <a:rect r="r" b="b" t="t" l="l"/>
              <a:pathLst>
                <a:path h="523637" w="685613">
                  <a:moveTo>
                    <a:pt x="0" y="0"/>
                  </a:moveTo>
                  <a:lnTo>
                    <a:pt x="685613" y="0"/>
                  </a:lnTo>
                  <a:lnTo>
                    <a:pt x="685613" y="523637"/>
                  </a:lnTo>
                  <a:lnTo>
                    <a:pt x="0" y="523637"/>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EF4FB">
                <a:alpha val="100000"/>
              </a:srgbClr>
            </a:gs>
            <a:gs pos="100000">
              <a:srgbClr val="C6DAEE">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10800000">
            <a:off x="8008985" y="4275942"/>
            <a:ext cx="7967512" cy="5042168"/>
            <a:chOff x="0" y="0"/>
            <a:chExt cx="10034118" cy="6350000"/>
          </a:xfrm>
        </p:grpSpPr>
        <p:sp>
          <p:nvSpPr>
            <p:cNvPr name="Freeform 3" id="3"/>
            <p:cNvSpPr/>
            <p:nvPr/>
          </p:nvSpPr>
          <p:spPr>
            <a:xfrm flipH="false" flipV="false" rot="0">
              <a:off x="25" y="-18"/>
              <a:ext cx="10034111" cy="6349999"/>
            </a:xfrm>
            <a:custGeom>
              <a:avLst/>
              <a:gdLst/>
              <a:ahLst/>
              <a:cxnLst/>
              <a:rect r="r" b="b" t="t" l="l"/>
              <a:pathLst>
                <a:path h="6349999" w="10034111">
                  <a:moveTo>
                    <a:pt x="8622107" y="4411808"/>
                  </a:moveTo>
                  <a:cubicBezTo>
                    <a:pt x="8933968" y="4371828"/>
                    <a:pt x="9251214" y="4313268"/>
                    <a:pt x="9523083" y="4155331"/>
                  </a:cubicBezTo>
                  <a:cubicBezTo>
                    <a:pt x="9794952" y="3997394"/>
                    <a:pt x="10016567" y="3721918"/>
                    <a:pt x="10033090" y="3407949"/>
                  </a:cubicBezTo>
                  <a:cubicBezTo>
                    <a:pt x="10044481" y="3191389"/>
                    <a:pt x="9959239" y="2980416"/>
                    <a:pt x="9847898" y="2794310"/>
                  </a:cubicBezTo>
                  <a:cubicBezTo>
                    <a:pt x="9389327" y="2027776"/>
                    <a:pt x="8464131" y="1698935"/>
                    <a:pt x="7585622" y="1860403"/>
                  </a:cubicBezTo>
                  <a:cubicBezTo>
                    <a:pt x="7849794" y="1392243"/>
                    <a:pt x="7617918" y="758767"/>
                    <a:pt x="7182485" y="443540"/>
                  </a:cubicBezTo>
                  <a:cubicBezTo>
                    <a:pt x="6747053" y="128313"/>
                    <a:pt x="6171172" y="75647"/>
                    <a:pt x="5637124" y="136962"/>
                  </a:cubicBezTo>
                  <a:cubicBezTo>
                    <a:pt x="5346916" y="170287"/>
                    <a:pt x="5053216" y="236695"/>
                    <a:pt x="4808005" y="395445"/>
                  </a:cubicBezTo>
                  <a:cubicBezTo>
                    <a:pt x="4545000" y="565714"/>
                    <a:pt x="4283482" y="992040"/>
                    <a:pt x="4137597" y="1269320"/>
                  </a:cubicBezTo>
                  <a:cubicBezTo>
                    <a:pt x="4047364" y="998289"/>
                    <a:pt x="3925113" y="737939"/>
                    <a:pt x="3774212" y="495382"/>
                  </a:cubicBezTo>
                  <a:cubicBezTo>
                    <a:pt x="3662389" y="315651"/>
                    <a:pt x="3525051" y="137775"/>
                    <a:pt x="3329280" y="57257"/>
                  </a:cubicBezTo>
                  <a:cubicBezTo>
                    <a:pt x="3198813" y="3599"/>
                    <a:pt x="3053995" y="-1709"/>
                    <a:pt x="2912936" y="361"/>
                  </a:cubicBezTo>
                  <a:cubicBezTo>
                    <a:pt x="2536572" y="5885"/>
                    <a:pt x="2137588" y="68966"/>
                    <a:pt x="1852943" y="315245"/>
                  </a:cubicBezTo>
                  <a:cubicBezTo>
                    <a:pt x="1610589" y="524934"/>
                    <a:pt x="1483780" y="843438"/>
                    <a:pt x="1443622" y="1161382"/>
                  </a:cubicBezTo>
                  <a:cubicBezTo>
                    <a:pt x="1403465" y="1479327"/>
                    <a:pt x="1441298" y="1801361"/>
                    <a:pt x="1479132" y="2119597"/>
                  </a:cubicBezTo>
                  <a:cubicBezTo>
                    <a:pt x="888937" y="2299048"/>
                    <a:pt x="370993" y="2813703"/>
                    <a:pt x="109970" y="3372630"/>
                  </a:cubicBezTo>
                  <a:cubicBezTo>
                    <a:pt x="27572" y="3549058"/>
                    <a:pt x="-31838" y="3749261"/>
                    <a:pt x="18593" y="3937348"/>
                  </a:cubicBezTo>
                  <a:cubicBezTo>
                    <a:pt x="57963" y="4084198"/>
                    <a:pt x="160338" y="4206601"/>
                    <a:pt x="275375" y="4306016"/>
                  </a:cubicBezTo>
                  <a:cubicBezTo>
                    <a:pt x="603340" y="4589455"/>
                    <a:pt x="1059879" y="4717789"/>
                    <a:pt x="1487488" y="4646732"/>
                  </a:cubicBezTo>
                  <a:cubicBezTo>
                    <a:pt x="1729131" y="4606575"/>
                    <a:pt x="1962748" y="4506435"/>
                    <a:pt x="2207667" y="4510626"/>
                  </a:cubicBezTo>
                  <a:cubicBezTo>
                    <a:pt x="2095386" y="4892947"/>
                    <a:pt x="2063662" y="5354211"/>
                    <a:pt x="2266849" y="5696971"/>
                  </a:cubicBezTo>
                  <a:cubicBezTo>
                    <a:pt x="2538451" y="6155124"/>
                    <a:pt x="3104109" y="6411003"/>
                    <a:pt x="3631629" y="6337521"/>
                  </a:cubicBezTo>
                  <a:cubicBezTo>
                    <a:pt x="4159149" y="6264039"/>
                    <a:pt x="4624731" y="5877731"/>
                    <a:pt x="4818914" y="5381770"/>
                  </a:cubicBezTo>
                  <a:cubicBezTo>
                    <a:pt x="4955236" y="5693695"/>
                    <a:pt x="5278552" y="5963303"/>
                    <a:pt x="5592903" y="6093961"/>
                  </a:cubicBezTo>
                  <a:cubicBezTo>
                    <a:pt x="5907240" y="6224606"/>
                    <a:pt x="6255741" y="6256089"/>
                    <a:pt x="6595416" y="6233597"/>
                  </a:cubicBezTo>
                  <a:cubicBezTo>
                    <a:pt x="7003631" y="6206572"/>
                    <a:pt x="7412940" y="6100463"/>
                    <a:pt x="7756081" y="5877693"/>
                  </a:cubicBezTo>
                  <a:cubicBezTo>
                    <a:pt x="8310080" y="5518003"/>
                    <a:pt x="8657844" y="5071420"/>
                    <a:pt x="8622107" y="4411808"/>
                  </a:cubicBezTo>
                  <a:close/>
                </a:path>
              </a:pathLst>
            </a:custGeom>
            <a:solidFill>
              <a:srgbClr val="002A53"/>
            </a:solidFill>
          </p:spPr>
        </p:sp>
      </p:grpSp>
      <p:grpSp>
        <p:nvGrpSpPr>
          <p:cNvPr name="Group 4" id="4"/>
          <p:cNvGrpSpPr/>
          <p:nvPr/>
        </p:nvGrpSpPr>
        <p:grpSpPr>
          <a:xfrm rot="0">
            <a:off x="731520" y="928597"/>
            <a:ext cx="8595360" cy="933260"/>
            <a:chOff x="0" y="0"/>
            <a:chExt cx="3183467" cy="345652"/>
          </a:xfrm>
        </p:grpSpPr>
        <p:sp>
          <p:nvSpPr>
            <p:cNvPr name="Freeform 5" id="5"/>
            <p:cNvSpPr/>
            <p:nvPr/>
          </p:nvSpPr>
          <p:spPr>
            <a:xfrm flipH="false" flipV="false" rot="0">
              <a:off x="0" y="0"/>
              <a:ext cx="3183467" cy="345652"/>
            </a:xfrm>
            <a:custGeom>
              <a:avLst/>
              <a:gdLst/>
              <a:ahLst/>
              <a:cxnLst/>
              <a:rect r="r" b="b" t="t" l="l"/>
              <a:pathLst>
                <a:path h="345652" w="3183467">
                  <a:moveTo>
                    <a:pt x="0" y="0"/>
                  </a:moveTo>
                  <a:lnTo>
                    <a:pt x="3183467" y="0"/>
                  </a:lnTo>
                  <a:lnTo>
                    <a:pt x="3183467" y="345652"/>
                  </a:lnTo>
                  <a:lnTo>
                    <a:pt x="0" y="345652"/>
                  </a:lnTo>
                  <a:close/>
                </a:path>
              </a:pathLst>
            </a:custGeom>
            <a:solidFill>
              <a:srgbClr val="FAFAFA"/>
            </a:solidFill>
            <a:ln w="76200" cap="sq">
              <a:solidFill>
                <a:srgbClr val="FFCE7A"/>
              </a:solidFill>
              <a:prstDash val="solid"/>
              <a:miter/>
            </a:ln>
          </p:spPr>
        </p:sp>
        <p:sp>
          <p:nvSpPr>
            <p:cNvPr name="TextBox 6" id="6"/>
            <p:cNvSpPr txBox="true"/>
            <p:nvPr/>
          </p:nvSpPr>
          <p:spPr>
            <a:xfrm>
              <a:off x="0" y="-19050"/>
              <a:ext cx="3183467" cy="364702"/>
            </a:xfrm>
            <a:prstGeom prst="rect">
              <a:avLst/>
            </a:prstGeom>
          </p:spPr>
          <p:txBody>
            <a:bodyPr anchor="ctr" rtlCol="false" tIns="50800" lIns="50800" bIns="50800" rIns="50800"/>
            <a:lstStyle/>
            <a:p>
              <a:pPr algn="ctr">
                <a:lnSpc>
                  <a:spcPts val="2079"/>
                </a:lnSpc>
              </a:pPr>
            </a:p>
          </p:txBody>
        </p:sp>
      </p:grpSp>
      <p:sp>
        <p:nvSpPr>
          <p:cNvPr name="TextBox 7" id="7"/>
          <p:cNvSpPr txBox="true"/>
          <p:nvPr/>
        </p:nvSpPr>
        <p:spPr>
          <a:xfrm rot="0">
            <a:off x="1132595" y="1309842"/>
            <a:ext cx="8059244" cy="316197"/>
          </a:xfrm>
          <a:prstGeom prst="rect">
            <a:avLst/>
          </a:prstGeom>
        </p:spPr>
        <p:txBody>
          <a:bodyPr anchor="t" rtlCol="false" tIns="0" lIns="0" bIns="0" rIns="0">
            <a:spAutoFit/>
          </a:bodyPr>
          <a:lstStyle/>
          <a:p>
            <a:pPr algn="ctr">
              <a:lnSpc>
                <a:spcPts val="2569"/>
              </a:lnSpc>
            </a:pPr>
            <a:r>
              <a:rPr lang="en-US" b="true" sz="1903">
                <a:solidFill>
                  <a:srgbClr val="102A4D"/>
                </a:solidFill>
                <a:latin typeface="Sonny Gothic Condensed 1 Heavy"/>
                <a:ea typeface="Sonny Gothic Condensed 1 Heavy"/>
                <a:cs typeface="Sonny Gothic Condensed 1 Heavy"/>
                <a:sym typeface="Sonny Gothic Condensed 1 Heavy"/>
              </a:rPr>
              <a:t>E</a:t>
            </a:r>
            <a:r>
              <a:rPr lang="en-US" b="true" sz="1903">
                <a:solidFill>
                  <a:srgbClr val="102A4D"/>
                </a:solidFill>
                <a:latin typeface="Sonny Gothic Condensed 1 Heavy"/>
                <a:ea typeface="Sonny Gothic Condensed 1 Heavy"/>
                <a:cs typeface="Sonny Gothic Condensed 1 Heavy"/>
                <a:sym typeface="Sonny Gothic Condensed 1 Heavy"/>
              </a:rPr>
              <a:t>n una cuna, moisés o corral con un colchón plano y firme.</a:t>
            </a:r>
          </a:p>
        </p:txBody>
      </p:sp>
      <p:grpSp>
        <p:nvGrpSpPr>
          <p:cNvPr name="Group 8" id="8"/>
          <p:cNvGrpSpPr/>
          <p:nvPr/>
        </p:nvGrpSpPr>
        <p:grpSpPr>
          <a:xfrm rot="0">
            <a:off x="6589303" y="2021500"/>
            <a:ext cx="2737577" cy="2142466"/>
            <a:chOff x="0" y="0"/>
            <a:chExt cx="1013917" cy="793506"/>
          </a:xfrm>
        </p:grpSpPr>
        <p:sp>
          <p:nvSpPr>
            <p:cNvPr name="Freeform 9" id="9"/>
            <p:cNvSpPr/>
            <p:nvPr/>
          </p:nvSpPr>
          <p:spPr>
            <a:xfrm flipH="false" flipV="false" rot="0">
              <a:off x="0" y="0"/>
              <a:ext cx="1013917" cy="793506"/>
            </a:xfrm>
            <a:custGeom>
              <a:avLst/>
              <a:gdLst/>
              <a:ahLst/>
              <a:cxnLst/>
              <a:rect r="r" b="b" t="t" l="l"/>
              <a:pathLst>
                <a:path h="793506" w="1013917">
                  <a:moveTo>
                    <a:pt x="0" y="0"/>
                  </a:moveTo>
                  <a:lnTo>
                    <a:pt x="1013917" y="0"/>
                  </a:lnTo>
                  <a:lnTo>
                    <a:pt x="1013917" y="793506"/>
                  </a:lnTo>
                  <a:lnTo>
                    <a:pt x="0" y="793506"/>
                  </a:lnTo>
                  <a:close/>
                </a:path>
              </a:pathLst>
            </a:custGeom>
            <a:solidFill>
              <a:srgbClr val="FFFFFF"/>
            </a:solidFill>
            <a:ln cap="sq">
              <a:noFill/>
              <a:prstDash val="solid"/>
              <a:miter/>
            </a:ln>
          </p:spPr>
        </p:sp>
        <p:sp>
          <p:nvSpPr>
            <p:cNvPr name="TextBox 10" id="10"/>
            <p:cNvSpPr txBox="true"/>
            <p:nvPr/>
          </p:nvSpPr>
          <p:spPr>
            <a:xfrm>
              <a:off x="0" y="-19050"/>
              <a:ext cx="1013917" cy="812556"/>
            </a:xfrm>
            <a:prstGeom prst="rect">
              <a:avLst/>
            </a:prstGeom>
          </p:spPr>
          <p:txBody>
            <a:bodyPr anchor="ctr" rtlCol="false" tIns="50800" lIns="50800" bIns="50800" rIns="50800"/>
            <a:lstStyle/>
            <a:p>
              <a:pPr algn="ctr">
                <a:lnSpc>
                  <a:spcPts val="2079"/>
                </a:lnSpc>
              </a:pPr>
            </a:p>
          </p:txBody>
        </p:sp>
      </p:grpSp>
      <p:grpSp>
        <p:nvGrpSpPr>
          <p:cNvPr name="Group 11" id="11"/>
          <p:cNvGrpSpPr/>
          <p:nvPr/>
        </p:nvGrpSpPr>
        <p:grpSpPr>
          <a:xfrm rot="0">
            <a:off x="6589303" y="4417089"/>
            <a:ext cx="2737577" cy="1627525"/>
            <a:chOff x="0" y="0"/>
            <a:chExt cx="1013917" cy="602787"/>
          </a:xfrm>
        </p:grpSpPr>
        <p:sp>
          <p:nvSpPr>
            <p:cNvPr name="Freeform 12" id="12"/>
            <p:cNvSpPr/>
            <p:nvPr/>
          </p:nvSpPr>
          <p:spPr>
            <a:xfrm flipH="false" flipV="false" rot="0">
              <a:off x="0" y="0"/>
              <a:ext cx="1013917" cy="602787"/>
            </a:xfrm>
            <a:custGeom>
              <a:avLst/>
              <a:gdLst/>
              <a:ahLst/>
              <a:cxnLst/>
              <a:rect r="r" b="b" t="t" l="l"/>
              <a:pathLst>
                <a:path h="602787" w="1013917">
                  <a:moveTo>
                    <a:pt x="0" y="0"/>
                  </a:moveTo>
                  <a:lnTo>
                    <a:pt x="1013917" y="0"/>
                  </a:lnTo>
                  <a:lnTo>
                    <a:pt x="1013917" y="602787"/>
                  </a:lnTo>
                  <a:lnTo>
                    <a:pt x="0" y="602787"/>
                  </a:lnTo>
                  <a:close/>
                </a:path>
              </a:pathLst>
            </a:custGeom>
            <a:solidFill>
              <a:srgbClr val="FFFFFF"/>
            </a:solidFill>
            <a:ln cap="sq">
              <a:noFill/>
              <a:prstDash val="solid"/>
              <a:miter/>
            </a:ln>
          </p:spPr>
        </p:sp>
        <p:sp>
          <p:nvSpPr>
            <p:cNvPr name="TextBox 13" id="13"/>
            <p:cNvSpPr txBox="true"/>
            <p:nvPr/>
          </p:nvSpPr>
          <p:spPr>
            <a:xfrm>
              <a:off x="0" y="-19050"/>
              <a:ext cx="1013917" cy="621837"/>
            </a:xfrm>
            <a:prstGeom prst="rect">
              <a:avLst/>
            </a:prstGeom>
          </p:spPr>
          <p:txBody>
            <a:bodyPr anchor="ctr" rtlCol="false" tIns="50800" lIns="50800" bIns="50800" rIns="50800"/>
            <a:lstStyle/>
            <a:p>
              <a:pPr algn="ctr">
                <a:lnSpc>
                  <a:spcPts val="2079"/>
                </a:lnSpc>
              </a:pPr>
            </a:p>
          </p:txBody>
        </p:sp>
      </p:grpSp>
      <p:grpSp>
        <p:nvGrpSpPr>
          <p:cNvPr name="Group 14" id="14"/>
          <p:cNvGrpSpPr/>
          <p:nvPr/>
        </p:nvGrpSpPr>
        <p:grpSpPr>
          <a:xfrm rot="0">
            <a:off x="3661833" y="2021500"/>
            <a:ext cx="2737577" cy="2142466"/>
            <a:chOff x="0" y="0"/>
            <a:chExt cx="1013917" cy="793506"/>
          </a:xfrm>
        </p:grpSpPr>
        <p:sp>
          <p:nvSpPr>
            <p:cNvPr name="Freeform 15" id="15"/>
            <p:cNvSpPr/>
            <p:nvPr/>
          </p:nvSpPr>
          <p:spPr>
            <a:xfrm flipH="false" flipV="false" rot="0">
              <a:off x="0" y="0"/>
              <a:ext cx="1013917" cy="793506"/>
            </a:xfrm>
            <a:custGeom>
              <a:avLst/>
              <a:gdLst/>
              <a:ahLst/>
              <a:cxnLst/>
              <a:rect r="r" b="b" t="t" l="l"/>
              <a:pathLst>
                <a:path h="793506" w="1013917">
                  <a:moveTo>
                    <a:pt x="0" y="0"/>
                  </a:moveTo>
                  <a:lnTo>
                    <a:pt x="1013917" y="0"/>
                  </a:lnTo>
                  <a:lnTo>
                    <a:pt x="1013917" y="793506"/>
                  </a:lnTo>
                  <a:lnTo>
                    <a:pt x="0" y="793506"/>
                  </a:lnTo>
                  <a:close/>
                </a:path>
              </a:pathLst>
            </a:custGeom>
            <a:solidFill>
              <a:srgbClr val="FFFFFF"/>
            </a:solidFill>
            <a:ln cap="sq">
              <a:noFill/>
              <a:prstDash val="solid"/>
              <a:miter/>
            </a:ln>
          </p:spPr>
        </p:sp>
        <p:sp>
          <p:nvSpPr>
            <p:cNvPr name="TextBox 16" id="16"/>
            <p:cNvSpPr txBox="true"/>
            <p:nvPr/>
          </p:nvSpPr>
          <p:spPr>
            <a:xfrm>
              <a:off x="0" y="-19050"/>
              <a:ext cx="1013917" cy="812556"/>
            </a:xfrm>
            <a:prstGeom prst="rect">
              <a:avLst/>
            </a:prstGeom>
          </p:spPr>
          <p:txBody>
            <a:bodyPr anchor="ctr" rtlCol="false" tIns="50800" lIns="50800" bIns="50800" rIns="50800"/>
            <a:lstStyle/>
            <a:p>
              <a:pPr algn="ctr">
                <a:lnSpc>
                  <a:spcPts val="2079"/>
                </a:lnSpc>
              </a:pPr>
            </a:p>
          </p:txBody>
        </p:sp>
      </p:grpSp>
      <p:grpSp>
        <p:nvGrpSpPr>
          <p:cNvPr name="Group 17" id="17"/>
          <p:cNvGrpSpPr/>
          <p:nvPr/>
        </p:nvGrpSpPr>
        <p:grpSpPr>
          <a:xfrm rot="0">
            <a:off x="3661833" y="4417089"/>
            <a:ext cx="2737577" cy="1627525"/>
            <a:chOff x="0" y="0"/>
            <a:chExt cx="1013917" cy="602787"/>
          </a:xfrm>
        </p:grpSpPr>
        <p:sp>
          <p:nvSpPr>
            <p:cNvPr name="Freeform 18" id="18"/>
            <p:cNvSpPr/>
            <p:nvPr/>
          </p:nvSpPr>
          <p:spPr>
            <a:xfrm flipH="false" flipV="false" rot="0">
              <a:off x="0" y="0"/>
              <a:ext cx="1013917" cy="602787"/>
            </a:xfrm>
            <a:custGeom>
              <a:avLst/>
              <a:gdLst/>
              <a:ahLst/>
              <a:cxnLst/>
              <a:rect r="r" b="b" t="t" l="l"/>
              <a:pathLst>
                <a:path h="602787" w="1013917">
                  <a:moveTo>
                    <a:pt x="0" y="0"/>
                  </a:moveTo>
                  <a:lnTo>
                    <a:pt x="1013917" y="0"/>
                  </a:lnTo>
                  <a:lnTo>
                    <a:pt x="1013917" y="602787"/>
                  </a:lnTo>
                  <a:lnTo>
                    <a:pt x="0" y="602787"/>
                  </a:lnTo>
                  <a:close/>
                </a:path>
              </a:pathLst>
            </a:custGeom>
            <a:solidFill>
              <a:srgbClr val="FFFFFF"/>
            </a:solidFill>
            <a:ln cap="sq">
              <a:noFill/>
              <a:prstDash val="solid"/>
              <a:miter/>
            </a:ln>
          </p:spPr>
        </p:sp>
        <p:sp>
          <p:nvSpPr>
            <p:cNvPr name="TextBox 19" id="19"/>
            <p:cNvSpPr txBox="true"/>
            <p:nvPr/>
          </p:nvSpPr>
          <p:spPr>
            <a:xfrm>
              <a:off x="0" y="-19050"/>
              <a:ext cx="1013917" cy="621837"/>
            </a:xfrm>
            <a:prstGeom prst="rect">
              <a:avLst/>
            </a:prstGeom>
          </p:spPr>
          <p:txBody>
            <a:bodyPr anchor="ctr" rtlCol="false" tIns="50800" lIns="50800" bIns="50800" rIns="50800"/>
            <a:lstStyle/>
            <a:p>
              <a:pPr algn="ctr">
                <a:lnSpc>
                  <a:spcPts val="2079"/>
                </a:lnSpc>
              </a:pPr>
            </a:p>
          </p:txBody>
        </p:sp>
      </p:grpSp>
      <p:grpSp>
        <p:nvGrpSpPr>
          <p:cNvPr name="Group 20" id="20"/>
          <p:cNvGrpSpPr/>
          <p:nvPr/>
        </p:nvGrpSpPr>
        <p:grpSpPr>
          <a:xfrm rot="0">
            <a:off x="731520" y="2021500"/>
            <a:ext cx="2737577" cy="2142466"/>
            <a:chOff x="0" y="0"/>
            <a:chExt cx="1013917" cy="793506"/>
          </a:xfrm>
        </p:grpSpPr>
        <p:sp>
          <p:nvSpPr>
            <p:cNvPr name="Freeform 21" id="21"/>
            <p:cNvSpPr/>
            <p:nvPr/>
          </p:nvSpPr>
          <p:spPr>
            <a:xfrm flipH="false" flipV="false" rot="0">
              <a:off x="0" y="0"/>
              <a:ext cx="1013917" cy="793506"/>
            </a:xfrm>
            <a:custGeom>
              <a:avLst/>
              <a:gdLst/>
              <a:ahLst/>
              <a:cxnLst/>
              <a:rect r="r" b="b" t="t" l="l"/>
              <a:pathLst>
                <a:path h="793506" w="1013917">
                  <a:moveTo>
                    <a:pt x="0" y="0"/>
                  </a:moveTo>
                  <a:lnTo>
                    <a:pt x="1013917" y="0"/>
                  </a:lnTo>
                  <a:lnTo>
                    <a:pt x="1013917" y="793506"/>
                  </a:lnTo>
                  <a:lnTo>
                    <a:pt x="0" y="793506"/>
                  </a:lnTo>
                  <a:close/>
                </a:path>
              </a:pathLst>
            </a:custGeom>
            <a:solidFill>
              <a:srgbClr val="FFFFFF"/>
            </a:solidFill>
            <a:ln cap="sq">
              <a:noFill/>
              <a:prstDash val="solid"/>
              <a:miter/>
            </a:ln>
          </p:spPr>
        </p:sp>
        <p:sp>
          <p:nvSpPr>
            <p:cNvPr name="TextBox 22" id="22"/>
            <p:cNvSpPr txBox="true"/>
            <p:nvPr/>
          </p:nvSpPr>
          <p:spPr>
            <a:xfrm>
              <a:off x="0" y="-19050"/>
              <a:ext cx="1013917" cy="812556"/>
            </a:xfrm>
            <a:prstGeom prst="rect">
              <a:avLst/>
            </a:prstGeom>
          </p:spPr>
          <p:txBody>
            <a:bodyPr anchor="ctr" rtlCol="false" tIns="50800" lIns="50800" bIns="50800" rIns="50800"/>
            <a:lstStyle/>
            <a:p>
              <a:pPr algn="ctr">
                <a:lnSpc>
                  <a:spcPts val="2079"/>
                </a:lnSpc>
              </a:pPr>
            </a:p>
          </p:txBody>
        </p:sp>
      </p:grpSp>
      <p:grpSp>
        <p:nvGrpSpPr>
          <p:cNvPr name="Group 23" id="23"/>
          <p:cNvGrpSpPr/>
          <p:nvPr/>
        </p:nvGrpSpPr>
        <p:grpSpPr>
          <a:xfrm rot="0">
            <a:off x="731520" y="4417089"/>
            <a:ext cx="2737577" cy="1627525"/>
            <a:chOff x="0" y="0"/>
            <a:chExt cx="1013917" cy="602787"/>
          </a:xfrm>
        </p:grpSpPr>
        <p:sp>
          <p:nvSpPr>
            <p:cNvPr name="Freeform 24" id="24"/>
            <p:cNvSpPr/>
            <p:nvPr/>
          </p:nvSpPr>
          <p:spPr>
            <a:xfrm flipH="false" flipV="false" rot="0">
              <a:off x="0" y="0"/>
              <a:ext cx="1013917" cy="602787"/>
            </a:xfrm>
            <a:custGeom>
              <a:avLst/>
              <a:gdLst/>
              <a:ahLst/>
              <a:cxnLst/>
              <a:rect r="r" b="b" t="t" l="l"/>
              <a:pathLst>
                <a:path h="602787" w="1013917">
                  <a:moveTo>
                    <a:pt x="0" y="0"/>
                  </a:moveTo>
                  <a:lnTo>
                    <a:pt x="1013917" y="0"/>
                  </a:lnTo>
                  <a:lnTo>
                    <a:pt x="1013917" y="602787"/>
                  </a:lnTo>
                  <a:lnTo>
                    <a:pt x="0" y="602787"/>
                  </a:lnTo>
                  <a:close/>
                </a:path>
              </a:pathLst>
            </a:custGeom>
            <a:solidFill>
              <a:srgbClr val="FFFFFF"/>
            </a:solidFill>
            <a:ln cap="sq">
              <a:noFill/>
              <a:prstDash val="solid"/>
              <a:miter/>
            </a:ln>
          </p:spPr>
        </p:sp>
        <p:sp>
          <p:nvSpPr>
            <p:cNvPr name="TextBox 25" id="25"/>
            <p:cNvSpPr txBox="true"/>
            <p:nvPr/>
          </p:nvSpPr>
          <p:spPr>
            <a:xfrm>
              <a:off x="0" y="-19050"/>
              <a:ext cx="1013917" cy="621837"/>
            </a:xfrm>
            <a:prstGeom prst="rect">
              <a:avLst/>
            </a:prstGeom>
          </p:spPr>
          <p:txBody>
            <a:bodyPr anchor="ctr" rtlCol="false" tIns="50800" lIns="50800" bIns="50800" rIns="50800"/>
            <a:lstStyle/>
            <a:p>
              <a:pPr algn="ctr">
                <a:lnSpc>
                  <a:spcPts val="2079"/>
                </a:lnSpc>
              </a:pPr>
            </a:p>
          </p:txBody>
        </p:sp>
      </p:grpSp>
      <p:grpSp>
        <p:nvGrpSpPr>
          <p:cNvPr name="Group 26" id="26"/>
          <p:cNvGrpSpPr/>
          <p:nvPr/>
        </p:nvGrpSpPr>
        <p:grpSpPr>
          <a:xfrm rot="0">
            <a:off x="3588491" y="4226589"/>
            <a:ext cx="685649" cy="685649"/>
            <a:chOff x="0" y="0"/>
            <a:chExt cx="914199" cy="914199"/>
          </a:xfrm>
        </p:grpSpPr>
        <p:grpSp>
          <p:nvGrpSpPr>
            <p:cNvPr name="Group 27" id="27"/>
            <p:cNvGrpSpPr/>
            <p:nvPr/>
          </p:nvGrpSpPr>
          <p:grpSpPr>
            <a:xfrm rot="0">
              <a:off x="0" y="0"/>
              <a:ext cx="914199" cy="914199"/>
              <a:chOff x="0" y="0"/>
              <a:chExt cx="812800" cy="812800"/>
            </a:xfrm>
          </p:grpSpPr>
          <p:sp>
            <p:nvSpPr>
              <p:cNvPr name="Freeform 28" id="2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29" id="29"/>
              <p:cNvSpPr txBox="true"/>
              <p:nvPr/>
            </p:nvSpPr>
            <p:spPr>
              <a:xfrm>
                <a:off x="76200" y="57150"/>
                <a:ext cx="660400" cy="679450"/>
              </a:xfrm>
              <a:prstGeom prst="rect">
                <a:avLst/>
              </a:prstGeom>
            </p:spPr>
            <p:txBody>
              <a:bodyPr anchor="ctr" rtlCol="false" tIns="39027" lIns="39027" bIns="39027" rIns="39027"/>
              <a:lstStyle/>
              <a:p>
                <a:pPr algn="ctr">
                  <a:lnSpc>
                    <a:spcPts val="2080"/>
                  </a:lnSpc>
                </a:pPr>
              </a:p>
            </p:txBody>
          </p:sp>
        </p:grpSp>
        <p:sp>
          <p:nvSpPr>
            <p:cNvPr name="Freeform 30" id="30"/>
            <p:cNvSpPr/>
            <p:nvPr/>
          </p:nvSpPr>
          <p:spPr>
            <a:xfrm flipH="false" flipV="false" rot="0">
              <a:off x="255958" y="255958"/>
              <a:ext cx="402283" cy="402283"/>
            </a:xfrm>
            <a:custGeom>
              <a:avLst/>
              <a:gdLst/>
              <a:ahLst/>
              <a:cxnLst/>
              <a:rect r="r" b="b" t="t" l="l"/>
              <a:pathLst>
                <a:path h="402283" w="402283">
                  <a:moveTo>
                    <a:pt x="0" y="0"/>
                  </a:moveTo>
                  <a:lnTo>
                    <a:pt x="402283" y="0"/>
                  </a:lnTo>
                  <a:lnTo>
                    <a:pt x="402283" y="402283"/>
                  </a:lnTo>
                  <a:lnTo>
                    <a:pt x="0" y="4022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grpSp>
        <p:nvGrpSpPr>
          <p:cNvPr name="Group 31" id="31"/>
          <p:cNvGrpSpPr/>
          <p:nvPr/>
        </p:nvGrpSpPr>
        <p:grpSpPr>
          <a:xfrm rot="0">
            <a:off x="587679" y="4226589"/>
            <a:ext cx="685649" cy="685649"/>
            <a:chOff x="0" y="0"/>
            <a:chExt cx="914199" cy="914199"/>
          </a:xfrm>
        </p:grpSpPr>
        <p:grpSp>
          <p:nvGrpSpPr>
            <p:cNvPr name="Group 32" id="32"/>
            <p:cNvGrpSpPr/>
            <p:nvPr/>
          </p:nvGrpSpPr>
          <p:grpSpPr>
            <a:xfrm rot="0">
              <a:off x="0" y="0"/>
              <a:ext cx="914199" cy="914199"/>
              <a:chOff x="0" y="0"/>
              <a:chExt cx="812800" cy="812800"/>
            </a:xfrm>
          </p:grpSpPr>
          <p:sp>
            <p:nvSpPr>
              <p:cNvPr name="Freeform 33" id="3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34" id="34"/>
              <p:cNvSpPr txBox="true"/>
              <p:nvPr/>
            </p:nvSpPr>
            <p:spPr>
              <a:xfrm>
                <a:off x="76200" y="57150"/>
                <a:ext cx="660400" cy="679450"/>
              </a:xfrm>
              <a:prstGeom prst="rect">
                <a:avLst/>
              </a:prstGeom>
            </p:spPr>
            <p:txBody>
              <a:bodyPr anchor="ctr" rtlCol="false" tIns="39027" lIns="39027" bIns="39027" rIns="39027"/>
              <a:lstStyle/>
              <a:p>
                <a:pPr algn="ctr">
                  <a:lnSpc>
                    <a:spcPts val="2080"/>
                  </a:lnSpc>
                </a:pPr>
              </a:p>
            </p:txBody>
          </p:sp>
        </p:grpSp>
        <p:sp>
          <p:nvSpPr>
            <p:cNvPr name="Freeform 35" id="35"/>
            <p:cNvSpPr/>
            <p:nvPr/>
          </p:nvSpPr>
          <p:spPr>
            <a:xfrm flipH="false" flipV="false" rot="0">
              <a:off x="255958" y="255958"/>
              <a:ext cx="402283" cy="402283"/>
            </a:xfrm>
            <a:custGeom>
              <a:avLst/>
              <a:gdLst/>
              <a:ahLst/>
              <a:cxnLst/>
              <a:rect r="r" b="b" t="t" l="l"/>
              <a:pathLst>
                <a:path h="402283" w="402283">
                  <a:moveTo>
                    <a:pt x="0" y="0"/>
                  </a:moveTo>
                  <a:lnTo>
                    <a:pt x="402283" y="0"/>
                  </a:lnTo>
                  <a:lnTo>
                    <a:pt x="402283" y="402283"/>
                  </a:lnTo>
                  <a:lnTo>
                    <a:pt x="0" y="4022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grpSp>
        <p:nvGrpSpPr>
          <p:cNvPr name="Group 36" id="36"/>
          <p:cNvGrpSpPr/>
          <p:nvPr/>
        </p:nvGrpSpPr>
        <p:grpSpPr>
          <a:xfrm rot="0">
            <a:off x="6523235" y="4226589"/>
            <a:ext cx="685649" cy="685649"/>
            <a:chOff x="0" y="0"/>
            <a:chExt cx="914199" cy="914199"/>
          </a:xfrm>
        </p:grpSpPr>
        <p:grpSp>
          <p:nvGrpSpPr>
            <p:cNvPr name="Group 37" id="37"/>
            <p:cNvGrpSpPr/>
            <p:nvPr/>
          </p:nvGrpSpPr>
          <p:grpSpPr>
            <a:xfrm rot="0">
              <a:off x="0" y="0"/>
              <a:ext cx="914199" cy="914199"/>
              <a:chOff x="0" y="0"/>
              <a:chExt cx="812800" cy="812800"/>
            </a:xfrm>
          </p:grpSpPr>
          <p:sp>
            <p:nvSpPr>
              <p:cNvPr name="Freeform 38" id="3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39" id="39"/>
              <p:cNvSpPr txBox="true"/>
              <p:nvPr/>
            </p:nvSpPr>
            <p:spPr>
              <a:xfrm>
                <a:off x="76200" y="57150"/>
                <a:ext cx="660400" cy="679450"/>
              </a:xfrm>
              <a:prstGeom prst="rect">
                <a:avLst/>
              </a:prstGeom>
            </p:spPr>
            <p:txBody>
              <a:bodyPr anchor="ctr" rtlCol="false" tIns="39027" lIns="39027" bIns="39027" rIns="39027"/>
              <a:lstStyle/>
              <a:p>
                <a:pPr algn="ctr">
                  <a:lnSpc>
                    <a:spcPts val="2080"/>
                  </a:lnSpc>
                </a:pPr>
              </a:p>
            </p:txBody>
          </p:sp>
        </p:grpSp>
        <p:sp>
          <p:nvSpPr>
            <p:cNvPr name="Freeform 40" id="40"/>
            <p:cNvSpPr/>
            <p:nvPr/>
          </p:nvSpPr>
          <p:spPr>
            <a:xfrm flipH="false" flipV="false" rot="0">
              <a:off x="255958" y="255958"/>
              <a:ext cx="402283" cy="402283"/>
            </a:xfrm>
            <a:custGeom>
              <a:avLst/>
              <a:gdLst/>
              <a:ahLst/>
              <a:cxnLst/>
              <a:rect r="r" b="b" t="t" l="l"/>
              <a:pathLst>
                <a:path h="402283" w="402283">
                  <a:moveTo>
                    <a:pt x="0" y="0"/>
                  </a:moveTo>
                  <a:lnTo>
                    <a:pt x="402283" y="0"/>
                  </a:lnTo>
                  <a:lnTo>
                    <a:pt x="402283" y="402283"/>
                  </a:lnTo>
                  <a:lnTo>
                    <a:pt x="0" y="402283"/>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sp>
        <p:nvSpPr>
          <p:cNvPr name="Freeform 41" id="41"/>
          <p:cNvSpPr/>
          <p:nvPr/>
        </p:nvSpPr>
        <p:spPr>
          <a:xfrm flipH="false" flipV="false" rot="0">
            <a:off x="4122907" y="2229974"/>
            <a:ext cx="1812585" cy="1725517"/>
          </a:xfrm>
          <a:custGeom>
            <a:avLst/>
            <a:gdLst/>
            <a:ahLst/>
            <a:cxnLst/>
            <a:rect r="r" b="b" t="t" l="l"/>
            <a:pathLst>
              <a:path h="1725517" w="1812585">
                <a:moveTo>
                  <a:pt x="0" y="0"/>
                </a:moveTo>
                <a:lnTo>
                  <a:pt x="1812586" y="0"/>
                </a:lnTo>
                <a:lnTo>
                  <a:pt x="1812586" y="1725517"/>
                </a:lnTo>
                <a:lnTo>
                  <a:pt x="0" y="1725517"/>
                </a:lnTo>
                <a:lnTo>
                  <a:pt x="0" y="0"/>
                </a:lnTo>
                <a:close/>
              </a:path>
            </a:pathLst>
          </a:custGeom>
          <a:blipFill>
            <a:blip r:embed="rId5"/>
            <a:stretch>
              <a:fillRect l="-11672" t="-16316" r="-14590" b="-16316"/>
            </a:stretch>
          </a:blipFill>
        </p:spPr>
      </p:sp>
      <p:grpSp>
        <p:nvGrpSpPr>
          <p:cNvPr name="Group 42" id="42"/>
          <p:cNvGrpSpPr/>
          <p:nvPr/>
        </p:nvGrpSpPr>
        <p:grpSpPr>
          <a:xfrm rot="0">
            <a:off x="3588491" y="1919007"/>
            <a:ext cx="685649" cy="685649"/>
            <a:chOff x="0" y="0"/>
            <a:chExt cx="914199" cy="914199"/>
          </a:xfrm>
        </p:grpSpPr>
        <p:grpSp>
          <p:nvGrpSpPr>
            <p:cNvPr name="Group 43" id="43"/>
            <p:cNvGrpSpPr/>
            <p:nvPr/>
          </p:nvGrpSpPr>
          <p:grpSpPr>
            <a:xfrm rot="0">
              <a:off x="0" y="0"/>
              <a:ext cx="914199" cy="914199"/>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45" id="45"/>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46" id="46"/>
            <p:cNvSpPr/>
            <p:nvPr/>
          </p:nvSpPr>
          <p:spPr>
            <a:xfrm flipH="false" flipV="false" rot="0">
              <a:off x="193739" y="255958"/>
              <a:ext cx="526721" cy="402283"/>
            </a:xfrm>
            <a:custGeom>
              <a:avLst/>
              <a:gdLst/>
              <a:ahLst/>
              <a:cxnLst/>
              <a:rect r="r" b="b" t="t" l="l"/>
              <a:pathLst>
                <a:path h="402283" w="526721">
                  <a:moveTo>
                    <a:pt x="0" y="0"/>
                  </a:moveTo>
                  <a:lnTo>
                    <a:pt x="526721" y="0"/>
                  </a:lnTo>
                  <a:lnTo>
                    <a:pt x="526721" y="402283"/>
                  </a:lnTo>
                  <a:lnTo>
                    <a:pt x="0" y="4022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47" id="47"/>
          <p:cNvSpPr/>
          <p:nvPr/>
        </p:nvSpPr>
        <p:spPr>
          <a:xfrm flipH="false" flipV="false" rot="0">
            <a:off x="7030501" y="2165142"/>
            <a:ext cx="1855181" cy="1855181"/>
          </a:xfrm>
          <a:custGeom>
            <a:avLst/>
            <a:gdLst/>
            <a:ahLst/>
            <a:cxnLst/>
            <a:rect r="r" b="b" t="t" l="l"/>
            <a:pathLst>
              <a:path h="1855181" w="1855181">
                <a:moveTo>
                  <a:pt x="0" y="0"/>
                </a:moveTo>
                <a:lnTo>
                  <a:pt x="1855181" y="0"/>
                </a:lnTo>
                <a:lnTo>
                  <a:pt x="1855181" y="1855182"/>
                </a:lnTo>
                <a:lnTo>
                  <a:pt x="0" y="1855182"/>
                </a:lnTo>
                <a:lnTo>
                  <a:pt x="0" y="0"/>
                </a:lnTo>
                <a:close/>
              </a:path>
            </a:pathLst>
          </a:custGeom>
          <a:blipFill>
            <a:blip r:embed="rId8"/>
            <a:stretch>
              <a:fillRect l="0" t="0" r="0" b="0"/>
            </a:stretch>
          </a:blipFill>
        </p:spPr>
      </p:sp>
      <p:grpSp>
        <p:nvGrpSpPr>
          <p:cNvPr name="Group 48" id="48"/>
          <p:cNvGrpSpPr/>
          <p:nvPr/>
        </p:nvGrpSpPr>
        <p:grpSpPr>
          <a:xfrm rot="0">
            <a:off x="6523235" y="1919007"/>
            <a:ext cx="685649" cy="685649"/>
            <a:chOff x="0" y="0"/>
            <a:chExt cx="914199" cy="914199"/>
          </a:xfrm>
        </p:grpSpPr>
        <p:grpSp>
          <p:nvGrpSpPr>
            <p:cNvPr name="Group 49" id="49"/>
            <p:cNvGrpSpPr/>
            <p:nvPr/>
          </p:nvGrpSpPr>
          <p:grpSpPr>
            <a:xfrm rot="0">
              <a:off x="0" y="0"/>
              <a:ext cx="914199" cy="914199"/>
              <a:chOff x="0" y="0"/>
              <a:chExt cx="812800" cy="812800"/>
            </a:xfrm>
          </p:grpSpPr>
          <p:sp>
            <p:nvSpPr>
              <p:cNvPr name="Freeform 50" id="50"/>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51" id="51"/>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52" id="52"/>
            <p:cNvSpPr/>
            <p:nvPr/>
          </p:nvSpPr>
          <p:spPr>
            <a:xfrm flipH="false" flipV="false" rot="0">
              <a:off x="193739" y="255958"/>
              <a:ext cx="526721" cy="402283"/>
            </a:xfrm>
            <a:custGeom>
              <a:avLst/>
              <a:gdLst/>
              <a:ahLst/>
              <a:cxnLst/>
              <a:rect r="r" b="b" t="t" l="l"/>
              <a:pathLst>
                <a:path h="402283" w="526721">
                  <a:moveTo>
                    <a:pt x="0" y="0"/>
                  </a:moveTo>
                  <a:lnTo>
                    <a:pt x="526721" y="0"/>
                  </a:lnTo>
                  <a:lnTo>
                    <a:pt x="526721" y="402283"/>
                  </a:lnTo>
                  <a:lnTo>
                    <a:pt x="0" y="4022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53" id="53"/>
          <p:cNvSpPr/>
          <p:nvPr/>
        </p:nvSpPr>
        <p:spPr>
          <a:xfrm flipH="false" flipV="false" rot="0">
            <a:off x="1086625" y="2300953"/>
            <a:ext cx="2027367" cy="1583559"/>
          </a:xfrm>
          <a:custGeom>
            <a:avLst/>
            <a:gdLst/>
            <a:ahLst/>
            <a:cxnLst/>
            <a:rect r="r" b="b" t="t" l="l"/>
            <a:pathLst>
              <a:path h="1583559" w="2027367">
                <a:moveTo>
                  <a:pt x="0" y="0"/>
                </a:moveTo>
                <a:lnTo>
                  <a:pt x="2027367" y="0"/>
                </a:lnTo>
                <a:lnTo>
                  <a:pt x="2027367" y="1583559"/>
                </a:lnTo>
                <a:lnTo>
                  <a:pt x="0" y="1583559"/>
                </a:lnTo>
                <a:lnTo>
                  <a:pt x="0" y="0"/>
                </a:lnTo>
                <a:close/>
              </a:path>
            </a:pathLst>
          </a:custGeom>
          <a:blipFill>
            <a:blip r:embed="rId9"/>
            <a:stretch>
              <a:fillRect l="-16010" t="-8286" r="-16692" b="-8940"/>
            </a:stretch>
          </a:blipFill>
        </p:spPr>
      </p:sp>
      <p:grpSp>
        <p:nvGrpSpPr>
          <p:cNvPr name="Group 54" id="54"/>
          <p:cNvGrpSpPr/>
          <p:nvPr/>
        </p:nvGrpSpPr>
        <p:grpSpPr>
          <a:xfrm rot="0">
            <a:off x="587679" y="1919007"/>
            <a:ext cx="685649" cy="685649"/>
            <a:chOff x="0" y="0"/>
            <a:chExt cx="914199" cy="914199"/>
          </a:xfrm>
        </p:grpSpPr>
        <p:grpSp>
          <p:nvGrpSpPr>
            <p:cNvPr name="Group 55" id="55"/>
            <p:cNvGrpSpPr/>
            <p:nvPr/>
          </p:nvGrpSpPr>
          <p:grpSpPr>
            <a:xfrm rot="0">
              <a:off x="0" y="0"/>
              <a:ext cx="914199" cy="914199"/>
              <a:chOff x="0" y="0"/>
              <a:chExt cx="812800" cy="812800"/>
            </a:xfrm>
          </p:grpSpPr>
          <p:sp>
            <p:nvSpPr>
              <p:cNvPr name="Freeform 56" id="5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57" id="57"/>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58" id="58"/>
            <p:cNvSpPr/>
            <p:nvPr/>
          </p:nvSpPr>
          <p:spPr>
            <a:xfrm flipH="false" flipV="false" rot="0">
              <a:off x="193739" y="255958"/>
              <a:ext cx="526721" cy="402283"/>
            </a:xfrm>
            <a:custGeom>
              <a:avLst/>
              <a:gdLst/>
              <a:ahLst/>
              <a:cxnLst/>
              <a:rect r="r" b="b" t="t" l="l"/>
              <a:pathLst>
                <a:path h="402283" w="526721">
                  <a:moveTo>
                    <a:pt x="0" y="0"/>
                  </a:moveTo>
                  <a:lnTo>
                    <a:pt x="526721" y="0"/>
                  </a:lnTo>
                  <a:lnTo>
                    <a:pt x="526721" y="402283"/>
                  </a:lnTo>
                  <a:lnTo>
                    <a:pt x="0" y="4022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Freeform 59" id="59"/>
          <p:cNvSpPr/>
          <p:nvPr/>
        </p:nvSpPr>
        <p:spPr>
          <a:xfrm flipH="false" flipV="false" rot="0">
            <a:off x="7030501" y="4751996"/>
            <a:ext cx="1855181" cy="957710"/>
          </a:xfrm>
          <a:custGeom>
            <a:avLst/>
            <a:gdLst/>
            <a:ahLst/>
            <a:cxnLst/>
            <a:rect r="r" b="b" t="t" l="l"/>
            <a:pathLst>
              <a:path h="957710" w="1855181">
                <a:moveTo>
                  <a:pt x="0" y="0"/>
                </a:moveTo>
                <a:lnTo>
                  <a:pt x="1855181" y="0"/>
                </a:lnTo>
                <a:lnTo>
                  <a:pt x="1855181" y="957710"/>
                </a:lnTo>
                <a:lnTo>
                  <a:pt x="0" y="957710"/>
                </a:lnTo>
                <a:lnTo>
                  <a:pt x="0" y="0"/>
                </a:lnTo>
                <a:close/>
              </a:path>
            </a:pathLst>
          </a:custGeom>
          <a:blipFill>
            <a:blip r:embed="rId10"/>
            <a:stretch>
              <a:fillRect l="-24479" t="-39331" r="-29240" b="-39331"/>
            </a:stretch>
          </a:blipFill>
        </p:spPr>
      </p:sp>
      <p:sp>
        <p:nvSpPr>
          <p:cNvPr name="Freeform 60" id="60"/>
          <p:cNvSpPr/>
          <p:nvPr/>
        </p:nvSpPr>
        <p:spPr>
          <a:xfrm flipH="true" flipV="false" rot="0">
            <a:off x="4166658" y="4690279"/>
            <a:ext cx="1727927" cy="1081145"/>
          </a:xfrm>
          <a:custGeom>
            <a:avLst/>
            <a:gdLst/>
            <a:ahLst/>
            <a:cxnLst/>
            <a:rect r="r" b="b" t="t" l="l"/>
            <a:pathLst>
              <a:path h="1081145" w="1727927">
                <a:moveTo>
                  <a:pt x="1727927" y="0"/>
                </a:moveTo>
                <a:lnTo>
                  <a:pt x="0" y="0"/>
                </a:lnTo>
                <a:lnTo>
                  <a:pt x="0" y="1081144"/>
                </a:lnTo>
                <a:lnTo>
                  <a:pt x="1727927" y="1081144"/>
                </a:lnTo>
                <a:lnTo>
                  <a:pt x="1727927" y="0"/>
                </a:lnTo>
                <a:close/>
              </a:path>
            </a:pathLst>
          </a:custGeom>
          <a:blipFill>
            <a:blip r:embed="rId11"/>
            <a:stretch>
              <a:fillRect l="-7772" t="-28086" r="-3379" b="-6481"/>
            </a:stretch>
          </a:blipFill>
        </p:spPr>
      </p:sp>
      <p:sp>
        <p:nvSpPr>
          <p:cNvPr name="Freeform 61" id="61"/>
          <p:cNvSpPr/>
          <p:nvPr/>
        </p:nvSpPr>
        <p:spPr>
          <a:xfrm flipH="false" flipV="false" rot="0">
            <a:off x="2459109" y="4821878"/>
            <a:ext cx="654883" cy="817947"/>
          </a:xfrm>
          <a:custGeom>
            <a:avLst/>
            <a:gdLst/>
            <a:ahLst/>
            <a:cxnLst/>
            <a:rect r="r" b="b" t="t" l="l"/>
            <a:pathLst>
              <a:path h="817947" w="654883">
                <a:moveTo>
                  <a:pt x="0" y="0"/>
                </a:moveTo>
                <a:lnTo>
                  <a:pt x="654883" y="0"/>
                </a:lnTo>
                <a:lnTo>
                  <a:pt x="654883" y="817946"/>
                </a:lnTo>
                <a:lnTo>
                  <a:pt x="0" y="817946"/>
                </a:lnTo>
                <a:lnTo>
                  <a:pt x="0" y="0"/>
                </a:lnTo>
                <a:close/>
              </a:path>
            </a:pathLst>
          </a:custGeom>
          <a:blipFill>
            <a:blip r:embed="rId12"/>
            <a:stretch>
              <a:fillRect l="-15171" t="0" r="-13131" b="-2724"/>
            </a:stretch>
          </a:blipFill>
        </p:spPr>
      </p:sp>
      <p:sp>
        <p:nvSpPr>
          <p:cNvPr name="Freeform 62" id="62"/>
          <p:cNvSpPr/>
          <p:nvPr/>
        </p:nvSpPr>
        <p:spPr>
          <a:xfrm flipH="true" flipV="false" rot="0">
            <a:off x="1775443" y="4790489"/>
            <a:ext cx="704579" cy="880724"/>
          </a:xfrm>
          <a:custGeom>
            <a:avLst/>
            <a:gdLst/>
            <a:ahLst/>
            <a:cxnLst/>
            <a:rect r="r" b="b" t="t" l="l"/>
            <a:pathLst>
              <a:path h="880724" w="704579">
                <a:moveTo>
                  <a:pt x="704579" y="0"/>
                </a:moveTo>
                <a:lnTo>
                  <a:pt x="0" y="0"/>
                </a:lnTo>
                <a:lnTo>
                  <a:pt x="0" y="880724"/>
                </a:lnTo>
                <a:lnTo>
                  <a:pt x="704579" y="880724"/>
                </a:lnTo>
                <a:lnTo>
                  <a:pt x="704579" y="0"/>
                </a:lnTo>
                <a:close/>
              </a:path>
            </a:pathLst>
          </a:custGeom>
          <a:blipFill>
            <a:blip r:embed="rId13"/>
            <a:stretch>
              <a:fillRect l="0" t="0" r="0" b="0"/>
            </a:stretch>
          </a:blipFill>
        </p:spPr>
      </p:sp>
      <p:sp>
        <p:nvSpPr>
          <p:cNvPr name="Freeform 63" id="63"/>
          <p:cNvSpPr/>
          <p:nvPr/>
        </p:nvSpPr>
        <p:spPr>
          <a:xfrm flipH="false" flipV="false" rot="0">
            <a:off x="1086625" y="4821878"/>
            <a:ext cx="709730" cy="817947"/>
          </a:xfrm>
          <a:custGeom>
            <a:avLst/>
            <a:gdLst/>
            <a:ahLst/>
            <a:cxnLst/>
            <a:rect r="r" b="b" t="t" l="l"/>
            <a:pathLst>
              <a:path h="817947" w="709730">
                <a:moveTo>
                  <a:pt x="0" y="0"/>
                </a:moveTo>
                <a:lnTo>
                  <a:pt x="709730" y="0"/>
                </a:lnTo>
                <a:lnTo>
                  <a:pt x="709730" y="817946"/>
                </a:lnTo>
                <a:lnTo>
                  <a:pt x="0" y="817946"/>
                </a:lnTo>
                <a:lnTo>
                  <a:pt x="0" y="0"/>
                </a:lnTo>
                <a:close/>
              </a:path>
            </a:pathLst>
          </a:custGeom>
          <a:blipFill>
            <a:blip r:embed="rId14"/>
            <a:stretch>
              <a:fillRect l="-14509" t="-9602" r="-24838" b="-11309"/>
            </a:stretch>
          </a:blipFill>
        </p:spPr>
      </p:sp>
      <p:grpSp>
        <p:nvGrpSpPr>
          <p:cNvPr name="Group 64" id="64"/>
          <p:cNvGrpSpPr/>
          <p:nvPr/>
        </p:nvGrpSpPr>
        <p:grpSpPr>
          <a:xfrm rot="0">
            <a:off x="246460" y="809479"/>
            <a:ext cx="794447" cy="785678"/>
            <a:chOff x="0" y="0"/>
            <a:chExt cx="1059262" cy="1047570"/>
          </a:xfrm>
        </p:grpSpPr>
        <p:grpSp>
          <p:nvGrpSpPr>
            <p:cNvPr name="Group 65" id="65"/>
            <p:cNvGrpSpPr/>
            <p:nvPr/>
          </p:nvGrpSpPr>
          <p:grpSpPr>
            <a:xfrm rot="0">
              <a:off x="0" y="0"/>
              <a:ext cx="1059262" cy="1047570"/>
              <a:chOff x="0" y="0"/>
              <a:chExt cx="1542687" cy="1525659"/>
            </a:xfrm>
          </p:grpSpPr>
          <p:sp>
            <p:nvSpPr>
              <p:cNvPr name="Freeform 66" id="66"/>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67" id="67"/>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68" id="68"/>
            <p:cNvSpPr txBox="true"/>
            <p:nvPr/>
          </p:nvSpPr>
          <p:spPr>
            <a:xfrm rot="0">
              <a:off x="0" y="163475"/>
              <a:ext cx="1059262" cy="682520"/>
            </a:xfrm>
            <a:prstGeom prst="rect">
              <a:avLst/>
            </a:prstGeom>
          </p:spPr>
          <p:txBody>
            <a:bodyPr anchor="t" rtlCol="false" tIns="0" lIns="0" bIns="0" rIns="0">
              <a:spAutoFit/>
            </a:bodyPr>
            <a:lstStyle/>
            <a:p>
              <a:pPr algn="ctr">
                <a:lnSpc>
                  <a:spcPts val="4188"/>
                </a:lnSpc>
                <a:spcBef>
                  <a:spcPct val="0"/>
                </a:spcBef>
              </a:pPr>
              <a:r>
                <a:rPr lang="en-US" b="true" sz="3221">
                  <a:solidFill>
                    <a:srgbClr val="102A4D"/>
                  </a:solidFill>
                  <a:latin typeface="Sonny Gothic Condensed 1 Heavy"/>
                  <a:ea typeface="Sonny Gothic Condensed 1 Heavy"/>
                  <a:cs typeface="Sonny Gothic Condensed 1 Heavy"/>
                  <a:sym typeface="Sonny Gothic Condensed 1 Heavy"/>
                </a:rPr>
                <a:t>2</a:t>
              </a:r>
            </a:p>
          </p:txBody>
        </p:sp>
      </p:grpSp>
      <p:sp>
        <p:nvSpPr>
          <p:cNvPr name="TextBox 69" id="69"/>
          <p:cNvSpPr txBox="true"/>
          <p:nvPr/>
        </p:nvSpPr>
        <p:spPr>
          <a:xfrm rot="0">
            <a:off x="3425078" y="1058270"/>
            <a:ext cx="2951448" cy="308505"/>
          </a:xfrm>
          <a:prstGeom prst="rect">
            <a:avLst/>
          </a:prstGeom>
        </p:spPr>
        <p:txBody>
          <a:bodyPr anchor="t" rtlCol="false" tIns="0" lIns="0" bIns="0" rIns="0">
            <a:spAutoFit/>
          </a:bodyPr>
          <a:lstStyle/>
          <a:p>
            <a:pPr algn="ctr">
              <a:lnSpc>
                <a:spcPts val="2416"/>
              </a:lnSpc>
            </a:pPr>
            <a:r>
              <a:rPr lang="en-US" sz="1726">
                <a:solidFill>
                  <a:srgbClr val="002A53"/>
                </a:solidFill>
                <a:latin typeface="Sonny Gothic Condensed 2"/>
                <a:ea typeface="Sonny Gothic Condensed 2"/>
                <a:cs typeface="Sonny Gothic Condensed 2"/>
                <a:sym typeface="Sonny Gothic Condensed 2"/>
              </a:rPr>
              <a:t>Tu bebé duerme más seguro:</a:t>
            </a:r>
          </a:p>
        </p:txBody>
      </p:sp>
      <p:grpSp>
        <p:nvGrpSpPr>
          <p:cNvPr name="Group 70" id="70"/>
          <p:cNvGrpSpPr/>
          <p:nvPr/>
        </p:nvGrpSpPr>
        <p:grpSpPr>
          <a:xfrm rot="0">
            <a:off x="-60932" y="6217920"/>
            <a:ext cx="10180264" cy="1158212"/>
            <a:chOff x="0" y="0"/>
            <a:chExt cx="3770468" cy="428967"/>
          </a:xfrm>
        </p:grpSpPr>
        <p:sp>
          <p:nvSpPr>
            <p:cNvPr name="Freeform 71" id="71"/>
            <p:cNvSpPr/>
            <p:nvPr/>
          </p:nvSpPr>
          <p:spPr>
            <a:xfrm flipH="false" flipV="false" rot="0">
              <a:off x="0" y="0"/>
              <a:ext cx="3770468" cy="428967"/>
            </a:xfrm>
            <a:custGeom>
              <a:avLst/>
              <a:gdLst/>
              <a:ahLst/>
              <a:cxnLst/>
              <a:rect r="r" b="b" t="t" l="l"/>
              <a:pathLst>
                <a:path h="428967" w="3770468">
                  <a:moveTo>
                    <a:pt x="0" y="0"/>
                  </a:moveTo>
                  <a:lnTo>
                    <a:pt x="3770468" y="0"/>
                  </a:lnTo>
                  <a:lnTo>
                    <a:pt x="3770468" y="428967"/>
                  </a:lnTo>
                  <a:lnTo>
                    <a:pt x="0" y="428967"/>
                  </a:lnTo>
                  <a:close/>
                </a:path>
              </a:pathLst>
            </a:custGeom>
            <a:solidFill>
              <a:srgbClr val="002A53"/>
            </a:solidFill>
          </p:spPr>
        </p:sp>
        <p:sp>
          <p:nvSpPr>
            <p:cNvPr name="TextBox 72" id="72"/>
            <p:cNvSpPr txBox="true"/>
            <p:nvPr/>
          </p:nvSpPr>
          <p:spPr>
            <a:xfrm>
              <a:off x="0" y="-19050"/>
              <a:ext cx="3770468" cy="448017"/>
            </a:xfrm>
            <a:prstGeom prst="rect">
              <a:avLst/>
            </a:prstGeom>
          </p:spPr>
          <p:txBody>
            <a:bodyPr anchor="ctr" rtlCol="false" tIns="50800" lIns="50800" bIns="50800" rIns="50800"/>
            <a:lstStyle/>
            <a:p>
              <a:pPr algn="ctr">
                <a:lnSpc>
                  <a:spcPts val="2079"/>
                </a:lnSpc>
              </a:pPr>
            </a:p>
          </p:txBody>
        </p:sp>
      </p:grpSp>
      <p:grpSp>
        <p:nvGrpSpPr>
          <p:cNvPr name="Group 73" id="73"/>
          <p:cNvGrpSpPr/>
          <p:nvPr/>
        </p:nvGrpSpPr>
        <p:grpSpPr>
          <a:xfrm rot="0">
            <a:off x="9191839" y="6499236"/>
            <a:ext cx="457559" cy="457559"/>
            <a:chOff x="0" y="0"/>
            <a:chExt cx="610079" cy="610079"/>
          </a:xfrm>
        </p:grpSpPr>
        <p:grpSp>
          <p:nvGrpSpPr>
            <p:cNvPr name="Group 74" id="74"/>
            <p:cNvGrpSpPr/>
            <p:nvPr/>
          </p:nvGrpSpPr>
          <p:grpSpPr>
            <a:xfrm rot="0">
              <a:off x="0" y="0"/>
              <a:ext cx="610079" cy="610079"/>
              <a:chOff x="0" y="0"/>
              <a:chExt cx="812800" cy="812800"/>
            </a:xfrm>
          </p:grpSpPr>
          <p:sp>
            <p:nvSpPr>
              <p:cNvPr name="Freeform 75" id="7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76" id="76"/>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77" id="77"/>
            <p:cNvSpPr/>
            <p:nvPr/>
          </p:nvSpPr>
          <p:spPr>
            <a:xfrm flipH="false" flipV="false" rot="0">
              <a:off x="73766" y="92080"/>
              <a:ext cx="462546" cy="425918"/>
            </a:xfrm>
            <a:custGeom>
              <a:avLst/>
              <a:gdLst/>
              <a:ahLst/>
              <a:cxnLst/>
              <a:rect r="r" b="b" t="t" l="l"/>
              <a:pathLst>
                <a:path h="425918" w="462546">
                  <a:moveTo>
                    <a:pt x="0" y="0"/>
                  </a:moveTo>
                  <a:lnTo>
                    <a:pt x="462546" y="0"/>
                  </a:lnTo>
                  <a:lnTo>
                    <a:pt x="462546" y="425918"/>
                  </a:lnTo>
                  <a:lnTo>
                    <a:pt x="0" y="425918"/>
                  </a:lnTo>
                  <a:lnTo>
                    <a:pt x="0" y="0"/>
                  </a:lnTo>
                  <a:close/>
                </a:path>
              </a:pathLst>
            </a:custGeom>
            <a:blipFill>
              <a:blip r:embed="rId15"/>
              <a:stretch>
                <a:fillRect l="-24661" t="-37899" r="-245268" b="-37899"/>
              </a:stretch>
            </a:blipFill>
          </p:spPr>
        </p:sp>
      </p:grpSp>
      <p:grpSp>
        <p:nvGrpSpPr>
          <p:cNvPr name="Group 78" id="78"/>
          <p:cNvGrpSpPr/>
          <p:nvPr/>
        </p:nvGrpSpPr>
        <p:grpSpPr>
          <a:xfrm rot="0">
            <a:off x="731520" y="6372855"/>
            <a:ext cx="923207" cy="787409"/>
            <a:chOff x="0" y="0"/>
            <a:chExt cx="1230943" cy="1049879"/>
          </a:xfrm>
        </p:grpSpPr>
        <p:sp>
          <p:nvSpPr>
            <p:cNvPr name="Freeform 79" id="79"/>
            <p:cNvSpPr/>
            <p:nvPr/>
          </p:nvSpPr>
          <p:spPr>
            <a:xfrm flipH="true" flipV="false" rot="0">
              <a:off x="272465" y="0"/>
              <a:ext cx="958477" cy="916689"/>
            </a:xfrm>
            <a:custGeom>
              <a:avLst/>
              <a:gdLst/>
              <a:ahLst/>
              <a:cxnLst/>
              <a:rect r="r" b="b" t="t" l="l"/>
              <a:pathLst>
                <a:path h="916689" w="958477">
                  <a:moveTo>
                    <a:pt x="958478" y="0"/>
                  </a:moveTo>
                  <a:lnTo>
                    <a:pt x="0" y="0"/>
                  </a:lnTo>
                  <a:lnTo>
                    <a:pt x="0" y="916689"/>
                  </a:lnTo>
                  <a:lnTo>
                    <a:pt x="958478" y="916689"/>
                  </a:lnTo>
                  <a:lnTo>
                    <a:pt x="958478" y="0"/>
                  </a:lnTo>
                  <a:close/>
                </a:path>
              </a:pathLst>
            </a:custGeom>
            <a:blipFill>
              <a:blip r:embed="rId16"/>
              <a:stretch>
                <a:fillRect l="0" t="0" r="0" b="0"/>
              </a:stretch>
            </a:blipFill>
          </p:spPr>
        </p:sp>
        <p:sp>
          <p:nvSpPr>
            <p:cNvPr name="Freeform 80" id="80"/>
            <p:cNvSpPr/>
            <p:nvPr/>
          </p:nvSpPr>
          <p:spPr>
            <a:xfrm flipH="false" flipV="false" rot="0">
              <a:off x="0" y="130683"/>
              <a:ext cx="544931" cy="863897"/>
            </a:xfrm>
            <a:custGeom>
              <a:avLst/>
              <a:gdLst/>
              <a:ahLst/>
              <a:cxnLst/>
              <a:rect r="r" b="b" t="t" l="l"/>
              <a:pathLst>
                <a:path h="863897" w="544931">
                  <a:moveTo>
                    <a:pt x="0" y="0"/>
                  </a:moveTo>
                  <a:lnTo>
                    <a:pt x="544931" y="0"/>
                  </a:lnTo>
                  <a:lnTo>
                    <a:pt x="544931" y="863898"/>
                  </a:lnTo>
                  <a:lnTo>
                    <a:pt x="0" y="863898"/>
                  </a:lnTo>
                  <a:lnTo>
                    <a:pt x="0" y="0"/>
                  </a:lnTo>
                  <a:close/>
                </a:path>
              </a:pathLst>
            </a:custGeom>
            <a:blipFill>
              <a:blip r:embed="rId17"/>
              <a:stretch>
                <a:fillRect l="-18745" t="-8758" r="-18745" b="-8758"/>
              </a:stretch>
            </a:blipFill>
          </p:spPr>
        </p:sp>
        <p:sp>
          <p:nvSpPr>
            <p:cNvPr name="TextBox 81" id="81"/>
            <p:cNvSpPr txBox="true"/>
            <p:nvPr/>
          </p:nvSpPr>
          <p:spPr>
            <a:xfrm rot="0">
              <a:off x="616899" y="35433"/>
              <a:ext cx="269611" cy="1014446"/>
            </a:xfrm>
            <a:prstGeom prst="rect">
              <a:avLst/>
            </a:prstGeom>
          </p:spPr>
          <p:txBody>
            <a:bodyPr anchor="t" rtlCol="false" tIns="0" lIns="0" bIns="0" rIns="0">
              <a:spAutoFit/>
            </a:bodyPr>
            <a:lstStyle/>
            <a:p>
              <a:pPr algn="l">
                <a:lnSpc>
                  <a:spcPts val="6436"/>
                </a:lnSpc>
              </a:pPr>
              <a:r>
                <a:rPr lang="en-US" sz="4597">
                  <a:solidFill>
                    <a:srgbClr val="102A4D"/>
                  </a:solidFill>
                  <a:latin typeface="Sonny Gothic Condensed 2"/>
                  <a:ea typeface="Sonny Gothic Condensed 2"/>
                  <a:cs typeface="Sonny Gothic Condensed 2"/>
                  <a:sym typeface="Sonny Gothic Condensed 2"/>
                </a:rPr>
                <a:t>“</a:t>
              </a:r>
            </a:p>
          </p:txBody>
        </p:sp>
      </p:grpSp>
      <p:sp>
        <p:nvSpPr>
          <p:cNvPr name="TextBox 82" id="82"/>
          <p:cNvSpPr txBox="true"/>
          <p:nvPr/>
        </p:nvSpPr>
        <p:spPr>
          <a:xfrm rot="0">
            <a:off x="1937916" y="6550215"/>
            <a:ext cx="4933500" cy="965312"/>
          </a:xfrm>
          <a:prstGeom prst="rect">
            <a:avLst/>
          </a:prstGeom>
        </p:spPr>
        <p:txBody>
          <a:bodyPr anchor="t" rtlCol="false" tIns="0" lIns="0" bIns="0" rIns="0">
            <a:spAutoFit/>
          </a:bodyPr>
          <a:lstStyle/>
          <a:p>
            <a:pPr algn="l">
              <a:lnSpc>
                <a:spcPts val="2599"/>
              </a:lnSpc>
            </a:pPr>
            <a:r>
              <a:rPr lang="en-US" sz="1999">
                <a:solidFill>
                  <a:srgbClr val="FFFFFF"/>
                </a:solidFill>
                <a:latin typeface="Sonny Gothic Condensed 2"/>
                <a:ea typeface="Sonny Gothic Condensed 2"/>
                <a:cs typeface="Sonny Gothic Condensed 2"/>
                <a:sym typeface="Sonny Gothic Condensed 2"/>
              </a:rPr>
              <a:t>¿Qué preguntas o inquietudes tienes sobre dónde duerme tu bebé?</a:t>
            </a:r>
          </a:p>
          <a:p>
            <a:pPr algn="l">
              <a:lnSpc>
                <a:spcPts val="2599"/>
              </a:lnSpc>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EEF4FB">
                <a:alpha val="100000"/>
              </a:srgbClr>
            </a:gs>
            <a:gs pos="100000">
              <a:srgbClr val="C6DAEE">
                <a:alpha val="100000"/>
              </a:srgbClr>
            </a:gs>
          </a:gsLst>
          <a:path path="circle">
            <a:fillToRect l="50000" r="50000" t="50000" b="50000"/>
          </a:path>
        </a:gradFill>
      </p:bgPr>
    </p:bg>
    <p:spTree>
      <p:nvGrpSpPr>
        <p:cNvPr id="1" name=""/>
        <p:cNvGrpSpPr/>
        <p:nvPr/>
      </p:nvGrpSpPr>
      <p:grpSpPr>
        <a:xfrm>
          <a:off x="0" y="0"/>
          <a:ext cx="0" cy="0"/>
          <a:chOff x="0" y="0"/>
          <a:chExt cx="0" cy="0"/>
        </a:xfrm>
      </p:grpSpPr>
      <p:grpSp>
        <p:nvGrpSpPr>
          <p:cNvPr name="Group 2" id="2"/>
          <p:cNvGrpSpPr/>
          <p:nvPr/>
        </p:nvGrpSpPr>
        <p:grpSpPr>
          <a:xfrm rot="0">
            <a:off x="-2664455" y="5572866"/>
            <a:ext cx="8064308" cy="5103424"/>
            <a:chOff x="0" y="0"/>
            <a:chExt cx="10034118" cy="6350000"/>
          </a:xfrm>
        </p:grpSpPr>
        <p:sp>
          <p:nvSpPr>
            <p:cNvPr name="Freeform 3" id="3"/>
            <p:cNvSpPr/>
            <p:nvPr/>
          </p:nvSpPr>
          <p:spPr>
            <a:xfrm flipH="false" flipV="false" rot="0">
              <a:off x="25" y="-18"/>
              <a:ext cx="10034111" cy="6349999"/>
            </a:xfrm>
            <a:custGeom>
              <a:avLst/>
              <a:gdLst/>
              <a:ahLst/>
              <a:cxnLst/>
              <a:rect r="r" b="b" t="t" l="l"/>
              <a:pathLst>
                <a:path h="6349999" w="10034111">
                  <a:moveTo>
                    <a:pt x="8622107" y="4411808"/>
                  </a:moveTo>
                  <a:cubicBezTo>
                    <a:pt x="8933968" y="4371828"/>
                    <a:pt x="9251214" y="4313268"/>
                    <a:pt x="9523083" y="4155331"/>
                  </a:cubicBezTo>
                  <a:cubicBezTo>
                    <a:pt x="9794952" y="3997394"/>
                    <a:pt x="10016567" y="3721918"/>
                    <a:pt x="10033090" y="3407949"/>
                  </a:cubicBezTo>
                  <a:cubicBezTo>
                    <a:pt x="10044481" y="3191389"/>
                    <a:pt x="9959239" y="2980416"/>
                    <a:pt x="9847898" y="2794310"/>
                  </a:cubicBezTo>
                  <a:cubicBezTo>
                    <a:pt x="9389327" y="2027776"/>
                    <a:pt x="8464131" y="1698935"/>
                    <a:pt x="7585622" y="1860403"/>
                  </a:cubicBezTo>
                  <a:cubicBezTo>
                    <a:pt x="7849794" y="1392243"/>
                    <a:pt x="7617918" y="758767"/>
                    <a:pt x="7182485" y="443540"/>
                  </a:cubicBezTo>
                  <a:cubicBezTo>
                    <a:pt x="6747053" y="128313"/>
                    <a:pt x="6171172" y="75647"/>
                    <a:pt x="5637124" y="136962"/>
                  </a:cubicBezTo>
                  <a:cubicBezTo>
                    <a:pt x="5346916" y="170287"/>
                    <a:pt x="5053216" y="236695"/>
                    <a:pt x="4808005" y="395445"/>
                  </a:cubicBezTo>
                  <a:cubicBezTo>
                    <a:pt x="4545000" y="565714"/>
                    <a:pt x="4283482" y="992040"/>
                    <a:pt x="4137597" y="1269320"/>
                  </a:cubicBezTo>
                  <a:cubicBezTo>
                    <a:pt x="4047364" y="998289"/>
                    <a:pt x="3925113" y="737939"/>
                    <a:pt x="3774212" y="495382"/>
                  </a:cubicBezTo>
                  <a:cubicBezTo>
                    <a:pt x="3662389" y="315651"/>
                    <a:pt x="3525051" y="137775"/>
                    <a:pt x="3329280" y="57257"/>
                  </a:cubicBezTo>
                  <a:cubicBezTo>
                    <a:pt x="3198813" y="3599"/>
                    <a:pt x="3053995" y="-1709"/>
                    <a:pt x="2912936" y="361"/>
                  </a:cubicBezTo>
                  <a:cubicBezTo>
                    <a:pt x="2536572" y="5885"/>
                    <a:pt x="2137588" y="68966"/>
                    <a:pt x="1852943" y="315245"/>
                  </a:cubicBezTo>
                  <a:cubicBezTo>
                    <a:pt x="1610589" y="524934"/>
                    <a:pt x="1483780" y="843438"/>
                    <a:pt x="1443622" y="1161382"/>
                  </a:cubicBezTo>
                  <a:cubicBezTo>
                    <a:pt x="1403465" y="1479327"/>
                    <a:pt x="1441298" y="1801361"/>
                    <a:pt x="1479132" y="2119597"/>
                  </a:cubicBezTo>
                  <a:cubicBezTo>
                    <a:pt x="888937" y="2299048"/>
                    <a:pt x="370993" y="2813703"/>
                    <a:pt x="109970" y="3372630"/>
                  </a:cubicBezTo>
                  <a:cubicBezTo>
                    <a:pt x="27572" y="3549058"/>
                    <a:pt x="-31838" y="3749261"/>
                    <a:pt x="18593" y="3937348"/>
                  </a:cubicBezTo>
                  <a:cubicBezTo>
                    <a:pt x="57963" y="4084198"/>
                    <a:pt x="160338" y="4206601"/>
                    <a:pt x="275375" y="4306016"/>
                  </a:cubicBezTo>
                  <a:cubicBezTo>
                    <a:pt x="603340" y="4589455"/>
                    <a:pt x="1059879" y="4717789"/>
                    <a:pt x="1487488" y="4646732"/>
                  </a:cubicBezTo>
                  <a:cubicBezTo>
                    <a:pt x="1729131" y="4606575"/>
                    <a:pt x="1962748" y="4506435"/>
                    <a:pt x="2207667" y="4510626"/>
                  </a:cubicBezTo>
                  <a:cubicBezTo>
                    <a:pt x="2095386" y="4892947"/>
                    <a:pt x="2063662" y="5354211"/>
                    <a:pt x="2266849" y="5696971"/>
                  </a:cubicBezTo>
                  <a:cubicBezTo>
                    <a:pt x="2538451" y="6155124"/>
                    <a:pt x="3104109" y="6411003"/>
                    <a:pt x="3631629" y="6337521"/>
                  </a:cubicBezTo>
                  <a:cubicBezTo>
                    <a:pt x="4159149" y="6264039"/>
                    <a:pt x="4624731" y="5877731"/>
                    <a:pt x="4818914" y="5381770"/>
                  </a:cubicBezTo>
                  <a:cubicBezTo>
                    <a:pt x="4955236" y="5693695"/>
                    <a:pt x="5278552" y="5963303"/>
                    <a:pt x="5592903" y="6093961"/>
                  </a:cubicBezTo>
                  <a:cubicBezTo>
                    <a:pt x="5907240" y="6224606"/>
                    <a:pt x="6255741" y="6256089"/>
                    <a:pt x="6595416" y="6233597"/>
                  </a:cubicBezTo>
                  <a:cubicBezTo>
                    <a:pt x="7003631" y="6206572"/>
                    <a:pt x="7412940" y="6100463"/>
                    <a:pt x="7756081" y="5877693"/>
                  </a:cubicBezTo>
                  <a:cubicBezTo>
                    <a:pt x="8310080" y="5518003"/>
                    <a:pt x="8657844" y="5071420"/>
                    <a:pt x="8622107" y="4411808"/>
                  </a:cubicBezTo>
                  <a:close/>
                </a:path>
              </a:pathLst>
            </a:custGeom>
            <a:solidFill>
              <a:srgbClr val="002A53"/>
            </a:solidFill>
          </p:spPr>
        </p:sp>
      </p:grpSp>
      <p:grpSp>
        <p:nvGrpSpPr>
          <p:cNvPr name="Group 4" id="4"/>
          <p:cNvGrpSpPr/>
          <p:nvPr/>
        </p:nvGrpSpPr>
        <p:grpSpPr>
          <a:xfrm rot="0">
            <a:off x="276537" y="2445441"/>
            <a:ext cx="4668392" cy="4321271"/>
            <a:chOff x="0" y="0"/>
            <a:chExt cx="1729034" cy="1600471"/>
          </a:xfrm>
        </p:grpSpPr>
        <p:sp>
          <p:nvSpPr>
            <p:cNvPr name="Freeform 5" id="5"/>
            <p:cNvSpPr/>
            <p:nvPr/>
          </p:nvSpPr>
          <p:spPr>
            <a:xfrm flipH="false" flipV="false" rot="0">
              <a:off x="0" y="0"/>
              <a:ext cx="1729034" cy="1600471"/>
            </a:xfrm>
            <a:custGeom>
              <a:avLst/>
              <a:gdLst/>
              <a:ahLst/>
              <a:cxnLst/>
              <a:rect r="r" b="b" t="t" l="l"/>
              <a:pathLst>
                <a:path h="1600471" w="1729034">
                  <a:moveTo>
                    <a:pt x="0" y="0"/>
                  </a:moveTo>
                  <a:lnTo>
                    <a:pt x="1729034" y="0"/>
                  </a:lnTo>
                  <a:lnTo>
                    <a:pt x="1729034" y="1600471"/>
                  </a:lnTo>
                  <a:lnTo>
                    <a:pt x="0" y="1600471"/>
                  </a:lnTo>
                  <a:close/>
                </a:path>
              </a:pathLst>
            </a:custGeom>
            <a:solidFill>
              <a:srgbClr val="FFFFFF"/>
            </a:solidFill>
            <a:ln cap="sq">
              <a:noFill/>
              <a:prstDash val="solid"/>
              <a:miter/>
            </a:ln>
          </p:spPr>
        </p:sp>
        <p:sp>
          <p:nvSpPr>
            <p:cNvPr name="TextBox 6" id="6"/>
            <p:cNvSpPr txBox="true"/>
            <p:nvPr/>
          </p:nvSpPr>
          <p:spPr>
            <a:xfrm>
              <a:off x="0" y="-19050"/>
              <a:ext cx="1729034" cy="1619521"/>
            </a:xfrm>
            <a:prstGeom prst="rect">
              <a:avLst/>
            </a:prstGeom>
          </p:spPr>
          <p:txBody>
            <a:bodyPr anchor="ctr" rtlCol="false" tIns="50800" lIns="50800" bIns="50800" rIns="50800"/>
            <a:lstStyle/>
            <a:p>
              <a:pPr algn="ctr">
                <a:lnSpc>
                  <a:spcPts val="2079"/>
                </a:lnSpc>
              </a:pPr>
            </a:p>
          </p:txBody>
        </p:sp>
      </p:grpSp>
      <p:grpSp>
        <p:nvGrpSpPr>
          <p:cNvPr name="Group 7" id="7"/>
          <p:cNvGrpSpPr/>
          <p:nvPr/>
        </p:nvGrpSpPr>
        <p:grpSpPr>
          <a:xfrm rot="0">
            <a:off x="5113471" y="2445441"/>
            <a:ext cx="4668392" cy="4321271"/>
            <a:chOff x="0" y="0"/>
            <a:chExt cx="1729034" cy="1600471"/>
          </a:xfrm>
        </p:grpSpPr>
        <p:sp>
          <p:nvSpPr>
            <p:cNvPr name="Freeform 8" id="8"/>
            <p:cNvSpPr/>
            <p:nvPr/>
          </p:nvSpPr>
          <p:spPr>
            <a:xfrm flipH="false" flipV="false" rot="0">
              <a:off x="0" y="0"/>
              <a:ext cx="1729034" cy="1600471"/>
            </a:xfrm>
            <a:custGeom>
              <a:avLst/>
              <a:gdLst/>
              <a:ahLst/>
              <a:cxnLst/>
              <a:rect r="r" b="b" t="t" l="l"/>
              <a:pathLst>
                <a:path h="1600471" w="1729034">
                  <a:moveTo>
                    <a:pt x="0" y="0"/>
                  </a:moveTo>
                  <a:lnTo>
                    <a:pt x="1729034" y="0"/>
                  </a:lnTo>
                  <a:lnTo>
                    <a:pt x="1729034" y="1600471"/>
                  </a:lnTo>
                  <a:lnTo>
                    <a:pt x="0" y="1600471"/>
                  </a:lnTo>
                  <a:close/>
                </a:path>
              </a:pathLst>
            </a:custGeom>
            <a:solidFill>
              <a:srgbClr val="FFFFFF"/>
            </a:solidFill>
            <a:ln cap="sq">
              <a:noFill/>
              <a:prstDash val="solid"/>
              <a:miter/>
            </a:ln>
          </p:spPr>
        </p:sp>
        <p:sp>
          <p:nvSpPr>
            <p:cNvPr name="TextBox 9" id="9"/>
            <p:cNvSpPr txBox="true"/>
            <p:nvPr/>
          </p:nvSpPr>
          <p:spPr>
            <a:xfrm>
              <a:off x="0" y="-19050"/>
              <a:ext cx="1729034" cy="1619521"/>
            </a:xfrm>
            <a:prstGeom prst="rect">
              <a:avLst/>
            </a:prstGeom>
          </p:spPr>
          <p:txBody>
            <a:bodyPr anchor="ctr" rtlCol="false" tIns="50800" lIns="50800" bIns="50800" rIns="50800"/>
            <a:lstStyle/>
            <a:p>
              <a:pPr algn="ctr">
                <a:lnSpc>
                  <a:spcPts val="2079"/>
                </a:lnSpc>
              </a:pPr>
            </a:p>
          </p:txBody>
        </p:sp>
      </p:grpSp>
      <p:grpSp>
        <p:nvGrpSpPr>
          <p:cNvPr name="Group 10" id="10"/>
          <p:cNvGrpSpPr/>
          <p:nvPr/>
        </p:nvGrpSpPr>
        <p:grpSpPr>
          <a:xfrm rot="0">
            <a:off x="477134" y="1249017"/>
            <a:ext cx="9104131" cy="939249"/>
            <a:chOff x="0" y="0"/>
            <a:chExt cx="3371901" cy="347870"/>
          </a:xfrm>
        </p:grpSpPr>
        <p:sp>
          <p:nvSpPr>
            <p:cNvPr name="Freeform 11" id="11"/>
            <p:cNvSpPr/>
            <p:nvPr/>
          </p:nvSpPr>
          <p:spPr>
            <a:xfrm flipH="false" flipV="false" rot="0">
              <a:off x="0" y="0"/>
              <a:ext cx="3371900" cy="347870"/>
            </a:xfrm>
            <a:custGeom>
              <a:avLst/>
              <a:gdLst/>
              <a:ahLst/>
              <a:cxnLst/>
              <a:rect r="r" b="b" t="t" l="l"/>
              <a:pathLst>
                <a:path h="347870" w="3371900">
                  <a:moveTo>
                    <a:pt x="0" y="0"/>
                  </a:moveTo>
                  <a:lnTo>
                    <a:pt x="3371900" y="0"/>
                  </a:lnTo>
                  <a:lnTo>
                    <a:pt x="3371900" y="347870"/>
                  </a:lnTo>
                  <a:lnTo>
                    <a:pt x="0" y="347870"/>
                  </a:lnTo>
                  <a:close/>
                </a:path>
              </a:pathLst>
            </a:custGeom>
            <a:solidFill>
              <a:srgbClr val="FAFAFA"/>
            </a:solidFill>
            <a:ln w="76200" cap="sq">
              <a:solidFill>
                <a:srgbClr val="FFCE7A"/>
              </a:solidFill>
              <a:prstDash val="solid"/>
              <a:miter/>
            </a:ln>
          </p:spPr>
        </p:sp>
        <p:sp>
          <p:nvSpPr>
            <p:cNvPr name="TextBox 12" id="12"/>
            <p:cNvSpPr txBox="true"/>
            <p:nvPr/>
          </p:nvSpPr>
          <p:spPr>
            <a:xfrm>
              <a:off x="0" y="-19050"/>
              <a:ext cx="3371901" cy="366920"/>
            </a:xfrm>
            <a:prstGeom prst="rect">
              <a:avLst/>
            </a:prstGeom>
          </p:spPr>
          <p:txBody>
            <a:bodyPr anchor="ctr" rtlCol="false" tIns="50800" lIns="50800" bIns="50800" rIns="50800"/>
            <a:lstStyle/>
            <a:p>
              <a:pPr algn="ctr">
                <a:lnSpc>
                  <a:spcPts val="2079"/>
                </a:lnSpc>
              </a:pPr>
            </a:p>
          </p:txBody>
        </p:sp>
      </p:grpSp>
      <p:sp>
        <p:nvSpPr>
          <p:cNvPr name="AutoShape 13" id="13"/>
          <p:cNvSpPr/>
          <p:nvPr/>
        </p:nvSpPr>
        <p:spPr>
          <a:xfrm flipV="true">
            <a:off x="7251937" y="1863001"/>
            <a:ext cx="2074943" cy="0"/>
          </a:xfrm>
          <a:prstGeom prst="line">
            <a:avLst/>
          </a:prstGeom>
          <a:ln cap="rnd" w="76200">
            <a:solidFill>
              <a:srgbClr val="FFCE7A"/>
            </a:solidFill>
            <a:prstDash val="solid"/>
            <a:headEnd type="none" len="sm" w="sm"/>
            <a:tailEnd type="none" len="sm" w="sm"/>
          </a:ln>
        </p:spPr>
      </p:sp>
      <p:sp>
        <p:nvSpPr>
          <p:cNvPr name="Freeform 14" id="14"/>
          <p:cNvSpPr/>
          <p:nvPr/>
        </p:nvSpPr>
        <p:spPr>
          <a:xfrm flipH="false" flipV="false" rot="0">
            <a:off x="1576503" y="3826067"/>
            <a:ext cx="1479707" cy="1281496"/>
          </a:xfrm>
          <a:custGeom>
            <a:avLst/>
            <a:gdLst/>
            <a:ahLst/>
            <a:cxnLst/>
            <a:rect r="r" b="b" t="t" l="l"/>
            <a:pathLst>
              <a:path h="1281496" w="1479707">
                <a:moveTo>
                  <a:pt x="0" y="0"/>
                </a:moveTo>
                <a:lnTo>
                  <a:pt x="1479707" y="0"/>
                </a:lnTo>
                <a:lnTo>
                  <a:pt x="1479707" y="1281495"/>
                </a:lnTo>
                <a:lnTo>
                  <a:pt x="0" y="1281495"/>
                </a:lnTo>
                <a:lnTo>
                  <a:pt x="0" y="0"/>
                </a:lnTo>
                <a:close/>
              </a:path>
            </a:pathLst>
          </a:custGeom>
          <a:blipFill>
            <a:blip r:embed="rId3"/>
            <a:stretch>
              <a:fillRect l="-105355" t="-226269" r="-108580" b="-21723"/>
            </a:stretch>
          </a:blipFill>
        </p:spPr>
      </p:sp>
      <p:sp>
        <p:nvSpPr>
          <p:cNvPr name="Freeform 15" id="15"/>
          <p:cNvSpPr/>
          <p:nvPr/>
        </p:nvSpPr>
        <p:spPr>
          <a:xfrm flipH="false" flipV="false" rot="-5400000">
            <a:off x="3524976" y="3803525"/>
            <a:ext cx="707378" cy="1326578"/>
          </a:xfrm>
          <a:custGeom>
            <a:avLst/>
            <a:gdLst/>
            <a:ahLst/>
            <a:cxnLst/>
            <a:rect r="r" b="b" t="t" l="l"/>
            <a:pathLst>
              <a:path h="1326578" w="707378">
                <a:moveTo>
                  <a:pt x="0" y="0"/>
                </a:moveTo>
                <a:lnTo>
                  <a:pt x="707379" y="0"/>
                </a:lnTo>
                <a:lnTo>
                  <a:pt x="707379" y="1326579"/>
                </a:lnTo>
                <a:lnTo>
                  <a:pt x="0" y="1326579"/>
                </a:lnTo>
                <a:lnTo>
                  <a:pt x="0" y="0"/>
                </a:lnTo>
                <a:close/>
              </a:path>
            </a:pathLst>
          </a:custGeom>
          <a:blipFill>
            <a:blip r:embed="rId3"/>
            <a:stretch>
              <a:fillRect l="-105355" t="0" r="-108580" b="-60705"/>
            </a:stretch>
          </a:blipFill>
        </p:spPr>
      </p:sp>
      <p:sp>
        <p:nvSpPr>
          <p:cNvPr name="Freeform 16" id="16"/>
          <p:cNvSpPr/>
          <p:nvPr/>
        </p:nvSpPr>
        <p:spPr>
          <a:xfrm flipH="false" flipV="false" rot="0">
            <a:off x="3000119" y="5364737"/>
            <a:ext cx="1201068" cy="1052536"/>
          </a:xfrm>
          <a:custGeom>
            <a:avLst/>
            <a:gdLst/>
            <a:ahLst/>
            <a:cxnLst/>
            <a:rect r="r" b="b" t="t" l="l"/>
            <a:pathLst>
              <a:path h="1052536" w="1201068">
                <a:moveTo>
                  <a:pt x="0" y="0"/>
                </a:moveTo>
                <a:lnTo>
                  <a:pt x="1201069" y="0"/>
                </a:lnTo>
                <a:lnTo>
                  <a:pt x="1201069" y="1052537"/>
                </a:lnTo>
                <a:lnTo>
                  <a:pt x="0" y="1052537"/>
                </a:lnTo>
                <a:lnTo>
                  <a:pt x="0" y="0"/>
                </a:lnTo>
                <a:close/>
              </a:path>
            </a:pathLst>
          </a:custGeom>
          <a:blipFill>
            <a:blip r:embed="rId3"/>
            <a:stretch>
              <a:fillRect l="0" t="-212365" r="-204127" b="-20797"/>
            </a:stretch>
          </a:blipFill>
        </p:spPr>
      </p:sp>
      <p:sp>
        <p:nvSpPr>
          <p:cNvPr name="Freeform 17" id="17"/>
          <p:cNvSpPr/>
          <p:nvPr/>
        </p:nvSpPr>
        <p:spPr>
          <a:xfrm flipH="false" flipV="false" rot="0">
            <a:off x="4184246" y="5364737"/>
            <a:ext cx="584446" cy="1011400"/>
          </a:xfrm>
          <a:custGeom>
            <a:avLst/>
            <a:gdLst/>
            <a:ahLst/>
            <a:cxnLst/>
            <a:rect r="r" b="b" t="t" l="l"/>
            <a:pathLst>
              <a:path h="1011400" w="584446">
                <a:moveTo>
                  <a:pt x="0" y="0"/>
                </a:moveTo>
                <a:lnTo>
                  <a:pt x="584446" y="0"/>
                </a:lnTo>
                <a:lnTo>
                  <a:pt x="584446" y="1011400"/>
                </a:lnTo>
                <a:lnTo>
                  <a:pt x="0" y="1011400"/>
                </a:lnTo>
                <a:lnTo>
                  <a:pt x="0" y="0"/>
                </a:lnTo>
                <a:close/>
              </a:path>
            </a:pathLst>
          </a:custGeom>
          <a:blipFill>
            <a:blip r:embed="rId3"/>
            <a:stretch>
              <a:fillRect l="0" t="-9031" r="-204127" b="-59681"/>
            </a:stretch>
          </a:blipFill>
        </p:spPr>
      </p:sp>
      <p:sp>
        <p:nvSpPr>
          <p:cNvPr name="Freeform 18" id="18"/>
          <p:cNvSpPr/>
          <p:nvPr/>
        </p:nvSpPr>
        <p:spPr>
          <a:xfrm flipH="false" flipV="false" rot="0">
            <a:off x="1343729" y="5364737"/>
            <a:ext cx="1154127" cy="1011400"/>
          </a:xfrm>
          <a:custGeom>
            <a:avLst/>
            <a:gdLst/>
            <a:ahLst/>
            <a:cxnLst/>
            <a:rect r="r" b="b" t="t" l="l"/>
            <a:pathLst>
              <a:path h="1011400" w="1154127">
                <a:moveTo>
                  <a:pt x="0" y="0"/>
                </a:moveTo>
                <a:lnTo>
                  <a:pt x="1154126" y="0"/>
                </a:lnTo>
                <a:lnTo>
                  <a:pt x="1154126" y="1011400"/>
                </a:lnTo>
                <a:lnTo>
                  <a:pt x="0" y="1011400"/>
                </a:lnTo>
                <a:lnTo>
                  <a:pt x="0" y="0"/>
                </a:lnTo>
                <a:close/>
              </a:path>
            </a:pathLst>
          </a:custGeom>
          <a:blipFill>
            <a:blip r:embed="rId3"/>
            <a:stretch>
              <a:fillRect l="-204127" t="-212365" r="0" b="-20797"/>
            </a:stretch>
          </a:blipFill>
        </p:spPr>
      </p:sp>
      <p:sp>
        <p:nvSpPr>
          <p:cNvPr name="Freeform 19" id="19"/>
          <p:cNvSpPr/>
          <p:nvPr/>
        </p:nvSpPr>
        <p:spPr>
          <a:xfrm flipH="false" flipV="false" rot="0">
            <a:off x="2544222" y="5400018"/>
            <a:ext cx="455898" cy="976119"/>
          </a:xfrm>
          <a:custGeom>
            <a:avLst/>
            <a:gdLst/>
            <a:ahLst/>
            <a:cxnLst/>
            <a:rect r="r" b="b" t="t" l="l"/>
            <a:pathLst>
              <a:path h="976119" w="455898">
                <a:moveTo>
                  <a:pt x="0" y="0"/>
                </a:moveTo>
                <a:lnTo>
                  <a:pt x="455897" y="0"/>
                </a:lnTo>
                <a:lnTo>
                  <a:pt x="455897" y="976119"/>
                </a:lnTo>
                <a:lnTo>
                  <a:pt x="0" y="976119"/>
                </a:lnTo>
                <a:lnTo>
                  <a:pt x="0" y="0"/>
                </a:lnTo>
                <a:close/>
              </a:path>
            </a:pathLst>
          </a:custGeom>
          <a:blipFill>
            <a:blip r:embed="rId3"/>
            <a:stretch>
              <a:fillRect l="-251960" t="-1367" r="0" b="-56440"/>
            </a:stretch>
          </a:blipFill>
        </p:spPr>
      </p:sp>
      <p:grpSp>
        <p:nvGrpSpPr>
          <p:cNvPr name="Group 20" id="20"/>
          <p:cNvGrpSpPr/>
          <p:nvPr/>
        </p:nvGrpSpPr>
        <p:grpSpPr>
          <a:xfrm rot="0">
            <a:off x="509304" y="5429555"/>
            <a:ext cx="685649" cy="685649"/>
            <a:chOff x="0" y="0"/>
            <a:chExt cx="914199" cy="914199"/>
          </a:xfrm>
        </p:grpSpPr>
        <p:grpSp>
          <p:nvGrpSpPr>
            <p:cNvPr name="Group 21" id="21"/>
            <p:cNvGrpSpPr/>
            <p:nvPr/>
          </p:nvGrpSpPr>
          <p:grpSpPr>
            <a:xfrm rot="0">
              <a:off x="0" y="0"/>
              <a:ext cx="914199" cy="914199"/>
              <a:chOff x="0" y="0"/>
              <a:chExt cx="812800" cy="812800"/>
            </a:xfrm>
          </p:grpSpPr>
          <p:sp>
            <p:nvSpPr>
              <p:cNvPr name="Freeform 22" id="22"/>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23" id="23"/>
              <p:cNvSpPr txBox="true"/>
              <p:nvPr/>
            </p:nvSpPr>
            <p:spPr>
              <a:xfrm>
                <a:off x="76200" y="57150"/>
                <a:ext cx="660400" cy="679450"/>
              </a:xfrm>
              <a:prstGeom prst="rect">
                <a:avLst/>
              </a:prstGeom>
            </p:spPr>
            <p:txBody>
              <a:bodyPr anchor="ctr" rtlCol="false" tIns="39027" lIns="39027" bIns="39027" rIns="39027"/>
              <a:lstStyle/>
              <a:p>
                <a:pPr algn="ctr">
                  <a:lnSpc>
                    <a:spcPts val="2080"/>
                  </a:lnSpc>
                </a:pPr>
              </a:p>
            </p:txBody>
          </p:sp>
        </p:grpSp>
        <p:sp>
          <p:nvSpPr>
            <p:cNvPr name="Freeform 24" id="24"/>
            <p:cNvSpPr/>
            <p:nvPr/>
          </p:nvSpPr>
          <p:spPr>
            <a:xfrm flipH="false" flipV="false" rot="0">
              <a:off x="255958" y="255958"/>
              <a:ext cx="402283" cy="402283"/>
            </a:xfrm>
            <a:custGeom>
              <a:avLst/>
              <a:gdLst/>
              <a:ahLst/>
              <a:cxnLst/>
              <a:rect r="r" b="b" t="t" l="l"/>
              <a:pathLst>
                <a:path h="402283" w="402283">
                  <a:moveTo>
                    <a:pt x="0" y="0"/>
                  </a:moveTo>
                  <a:lnTo>
                    <a:pt x="402283" y="0"/>
                  </a:lnTo>
                  <a:lnTo>
                    <a:pt x="402283" y="402283"/>
                  </a:lnTo>
                  <a:lnTo>
                    <a:pt x="0" y="4022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grpSp>
        <p:nvGrpSpPr>
          <p:cNvPr name="Group 25" id="25"/>
          <p:cNvGrpSpPr/>
          <p:nvPr/>
        </p:nvGrpSpPr>
        <p:grpSpPr>
          <a:xfrm rot="0">
            <a:off x="509304" y="4133228"/>
            <a:ext cx="685649" cy="685649"/>
            <a:chOff x="0" y="0"/>
            <a:chExt cx="914199" cy="914199"/>
          </a:xfrm>
        </p:grpSpPr>
        <p:grpSp>
          <p:nvGrpSpPr>
            <p:cNvPr name="Group 26" id="26"/>
            <p:cNvGrpSpPr/>
            <p:nvPr/>
          </p:nvGrpSpPr>
          <p:grpSpPr>
            <a:xfrm rot="0">
              <a:off x="0" y="0"/>
              <a:ext cx="914199" cy="914199"/>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28" id="28"/>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29" id="29"/>
            <p:cNvSpPr/>
            <p:nvPr/>
          </p:nvSpPr>
          <p:spPr>
            <a:xfrm flipH="false" flipV="false" rot="0">
              <a:off x="193739" y="255958"/>
              <a:ext cx="526721" cy="402283"/>
            </a:xfrm>
            <a:custGeom>
              <a:avLst/>
              <a:gdLst/>
              <a:ahLst/>
              <a:cxnLst/>
              <a:rect r="r" b="b" t="t" l="l"/>
              <a:pathLst>
                <a:path h="402283" w="526721">
                  <a:moveTo>
                    <a:pt x="0" y="0"/>
                  </a:moveTo>
                  <a:lnTo>
                    <a:pt x="526721" y="0"/>
                  </a:lnTo>
                  <a:lnTo>
                    <a:pt x="526721" y="402283"/>
                  </a:lnTo>
                  <a:lnTo>
                    <a:pt x="0" y="4022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sp>
        <p:nvSpPr>
          <p:cNvPr name="TextBox 30" id="30"/>
          <p:cNvSpPr txBox="true"/>
          <p:nvPr/>
        </p:nvSpPr>
        <p:spPr>
          <a:xfrm rot="0">
            <a:off x="558004" y="2999627"/>
            <a:ext cx="3983951" cy="812404"/>
          </a:xfrm>
          <a:prstGeom prst="rect">
            <a:avLst/>
          </a:prstGeom>
        </p:spPr>
        <p:txBody>
          <a:bodyPr anchor="t" rtlCol="false" tIns="0" lIns="0" bIns="0" rIns="0">
            <a:spAutoFit/>
          </a:bodyPr>
          <a:lstStyle/>
          <a:p>
            <a:pPr algn="l">
              <a:lnSpc>
                <a:spcPts val="2184"/>
              </a:lnSpc>
            </a:pPr>
            <a:r>
              <a:rPr lang="en-US" sz="1400">
                <a:solidFill>
                  <a:srgbClr val="102A4D"/>
                </a:solidFill>
                <a:latin typeface="Merriweather"/>
                <a:ea typeface="Merriweather"/>
                <a:cs typeface="Merriweather"/>
                <a:sym typeface="Merriweather"/>
              </a:rPr>
              <a:t>El cuello del bebé debe estar recto cuando duerme, como una pajilla/popote,</a:t>
            </a:r>
            <a:r>
              <a:rPr lang="en-US" sz="1400">
                <a:solidFill>
                  <a:srgbClr val="102A4D"/>
                </a:solidFill>
                <a:latin typeface="Merriweather"/>
                <a:ea typeface="Merriweather"/>
                <a:cs typeface="Merriweather"/>
                <a:sym typeface="Merriweather"/>
              </a:rPr>
              <a:t> para que pueda respirar mientras duerme.</a:t>
            </a:r>
          </a:p>
        </p:txBody>
      </p:sp>
      <p:sp>
        <p:nvSpPr>
          <p:cNvPr name="TextBox 31" id="31"/>
          <p:cNvSpPr txBox="true"/>
          <p:nvPr/>
        </p:nvSpPr>
        <p:spPr>
          <a:xfrm rot="0">
            <a:off x="5399853" y="3044902"/>
            <a:ext cx="4217474" cy="536141"/>
          </a:xfrm>
          <a:prstGeom prst="rect">
            <a:avLst/>
          </a:prstGeom>
        </p:spPr>
        <p:txBody>
          <a:bodyPr anchor="t" rtlCol="false" tIns="0" lIns="0" bIns="0" rIns="0">
            <a:spAutoFit/>
          </a:bodyPr>
          <a:lstStyle/>
          <a:p>
            <a:pPr algn="l">
              <a:lnSpc>
                <a:spcPts val="2184"/>
              </a:lnSpc>
            </a:pPr>
            <a:r>
              <a:rPr lang="en-US" sz="1400">
                <a:solidFill>
                  <a:srgbClr val="102A4D"/>
                </a:solidFill>
                <a:latin typeface="Merriweather"/>
                <a:ea typeface="Merriweather"/>
                <a:cs typeface="Merriweather"/>
                <a:sym typeface="Merriweather"/>
              </a:rPr>
              <a:t> El colchón </a:t>
            </a:r>
            <a:r>
              <a:rPr lang="en-US" sz="1400" u="sng">
                <a:solidFill>
                  <a:srgbClr val="102A4D"/>
                </a:solidFill>
                <a:latin typeface="Merriweather"/>
                <a:ea typeface="Merriweather"/>
                <a:cs typeface="Merriweather"/>
                <a:sym typeface="Merriweather"/>
              </a:rPr>
              <a:t>no debe </a:t>
            </a:r>
            <a:r>
              <a:rPr lang="en-US" sz="1400">
                <a:solidFill>
                  <a:srgbClr val="102A4D"/>
                </a:solidFill>
                <a:latin typeface="Merriweather"/>
                <a:ea typeface="Merriweather"/>
                <a:cs typeface="Merriweather"/>
                <a:sym typeface="Merriweather"/>
              </a:rPr>
              <a:t>hundirse al presionarlo.</a:t>
            </a:r>
          </a:p>
          <a:p>
            <a:pPr algn="l">
              <a:lnSpc>
                <a:spcPts val="2184"/>
              </a:lnSpc>
            </a:pPr>
            <a:r>
              <a:rPr lang="en-US" sz="1400">
                <a:solidFill>
                  <a:srgbClr val="102A4D"/>
                </a:solidFill>
                <a:latin typeface="Merriweather"/>
                <a:ea typeface="Merriweather"/>
                <a:cs typeface="Merriweather"/>
                <a:sym typeface="Merriweather"/>
              </a:rPr>
              <a:t> Un colchón firme reduce el riesgo de asfixia.</a:t>
            </a:r>
          </a:p>
        </p:txBody>
      </p:sp>
      <p:sp>
        <p:nvSpPr>
          <p:cNvPr name="TextBox 32" id="32"/>
          <p:cNvSpPr txBox="true"/>
          <p:nvPr/>
        </p:nvSpPr>
        <p:spPr>
          <a:xfrm rot="0">
            <a:off x="146951" y="1460971"/>
            <a:ext cx="9764499" cy="402030"/>
          </a:xfrm>
          <a:prstGeom prst="rect">
            <a:avLst/>
          </a:prstGeom>
        </p:spPr>
        <p:txBody>
          <a:bodyPr anchor="t" rtlCol="false" tIns="0" lIns="0" bIns="0" rIns="0">
            <a:spAutoFit/>
          </a:bodyPr>
          <a:lstStyle/>
          <a:p>
            <a:pPr algn="ctr">
              <a:lnSpc>
                <a:spcPts val="3239"/>
              </a:lnSpc>
            </a:pPr>
            <a:r>
              <a:rPr lang="en-US" b="true" sz="2399">
                <a:solidFill>
                  <a:srgbClr val="102A4D"/>
                </a:solidFill>
                <a:latin typeface="Sonny Gothic Condensed 1 Heavy"/>
                <a:ea typeface="Sonny Gothic Condensed 1 Heavy"/>
                <a:cs typeface="Sonny Gothic Condensed 1 Heavy"/>
                <a:sym typeface="Sonny Gothic Condensed 1 Heavy"/>
              </a:rPr>
              <a:t>E</a:t>
            </a:r>
            <a:r>
              <a:rPr lang="en-US" b="true" sz="2399">
                <a:solidFill>
                  <a:srgbClr val="102A4D"/>
                </a:solidFill>
                <a:latin typeface="Sonny Gothic Condensed 1 Heavy"/>
                <a:ea typeface="Sonny Gothic Condensed 1 Heavy"/>
                <a:cs typeface="Sonny Gothic Condensed 1 Heavy"/>
                <a:sym typeface="Sonny Gothic Condensed 1 Heavy"/>
              </a:rPr>
              <a:t>l espacio para dormir de tu bebé debe ser plano y firme.</a:t>
            </a:r>
          </a:p>
        </p:txBody>
      </p:sp>
      <p:sp>
        <p:nvSpPr>
          <p:cNvPr name="TextBox 33" id="33"/>
          <p:cNvSpPr txBox="true"/>
          <p:nvPr/>
        </p:nvSpPr>
        <p:spPr>
          <a:xfrm rot="0">
            <a:off x="558004" y="2666814"/>
            <a:ext cx="670206" cy="308610"/>
          </a:xfrm>
          <a:prstGeom prst="rect">
            <a:avLst/>
          </a:prstGeom>
        </p:spPr>
        <p:txBody>
          <a:bodyPr anchor="t" rtlCol="false" tIns="0" lIns="0" bIns="0" rIns="0">
            <a:spAutoFit/>
          </a:bodyPr>
          <a:lstStyle/>
          <a:p>
            <a:pPr algn="l">
              <a:lnSpc>
                <a:spcPts val="2429"/>
              </a:lnSpc>
            </a:pPr>
            <a:r>
              <a:rPr lang="en-US" sz="1799" b="true">
                <a:solidFill>
                  <a:srgbClr val="102A4D"/>
                </a:solidFill>
                <a:latin typeface="Sonny Gothic Condensed 1 Heavy"/>
                <a:ea typeface="Sonny Gothic Condensed 1 Heavy"/>
                <a:cs typeface="Sonny Gothic Condensed 1 Heavy"/>
                <a:sym typeface="Sonny Gothic Condensed 1 Heavy"/>
              </a:rPr>
              <a:t>Flat:</a:t>
            </a:r>
          </a:p>
        </p:txBody>
      </p:sp>
      <p:sp>
        <p:nvSpPr>
          <p:cNvPr name="TextBox 34" id="34"/>
          <p:cNvSpPr txBox="true"/>
          <p:nvPr/>
        </p:nvSpPr>
        <p:spPr>
          <a:xfrm rot="0">
            <a:off x="5399853" y="2666814"/>
            <a:ext cx="670206" cy="308610"/>
          </a:xfrm>
          <a:prstGeom prst="rect">
            <a:avLst/>
          </a:prstGeom>
        </p:spPr>
        <p:txBody>
          <a:bodyPr anchor="t" rtlCol="false" tIns="0" lIns="0" bIns="0" rIns="0">
            <a:spAutoFit/>
          </a:bodyPr>
          <a:lstStyle/>
          <a:p>
            <a:pPr algn="l">
              <a:lnSpc>
                <a:spcPts val="2429"/>
              </a:lnSpc>
            </a:pPr>
            <a:r>
              <a:rPr lang="en-US" sz="1799" b="true">
                <a:solidFill>
                  <a:srgbClr val="102A4D"/>
                </a:solidFill>
                <a:latin typeface="Sonny Gothic Condensed 1 Heavy"/>
                <a:ea typeface="Sonny Gothic Condensed 1 Heavy"/>
                <a:cs typeface="Sonny Gothic Condensed 1 Heavy"/>
                <a:sym typeface="Sonny Gothic Condensed 1 Heavy"/>
              </a:rPr>
              <a:t>Firm:</a:t>
            </a:r>
          </a:p>
        </p:txBody>
      </p:sp>
      <p:sp>
        <p:nvSpPr>
          <p:cNvPr name="Freeform 35" id="35"/>
          <p:cNvSpPr/>
          <p:nvPr/>
        </p:nvSpPr>
        <p:spPr>
          <a:xfrm flipH="false" flipV="false" rot="0">
            <a:off x="5867088" y="4680532"/>
            <a:ext cx="3702854" cy="2047432"/>
          </a:xfrm>
          <a:custGeom>
            <a:avLst/>
            <a:gdLst/>
            <a:ahLst/>
            <a:cxnLst/>
            <a:rect r="r" b="b" t="t" l="l"/>
            <a:pathLst>
              <a:path h="2047432" w="3702854">
                <a:moveTo>
                  <a:pt x="0" y="0"/>
                </a:moveTo>
                <a:lnTo>
                  <a:pt x="3702853" y="0"/>
                </a:lnTo>
                <a:lnTo>
                  <a:pt x="3702853" y="2047433"/>
                </a:lnTo>
                <a:lnTo>
                  <a:pt x="0" y="2047433"/>
                </a:lnTo>
                <a:lnTo>
                  <a:pt x="0" y="0"/>
                </a:lnTo>
                <a:close/>
              </a:path>
            </a:pathLst>
          </a:custGeom>
          <a:blipFill>
            <a:blip r:embed="rId8"/>
            <a:stretch>
              <a:fillRect l="0" t="-80853" r="0" b="0"/>
            </a:stretch>
          </a:blipFill>
        </p:spPr>
      </p:sp>
      <p:sp>
        <p:nvSpPr>
          <p:cNvPr name="Freeform 36" id="36"/>
          <p:cNvSpPr/>
          <p:nvPr/>
        </p:nvSpPr>
        <p:spPr>
          <a:xfrm flipH="false" flipV="false" rot="0">
            <a:off x="5867088" y="3489775"/>
            <a:ext cx="3616715" cy="1810501"/>
          </a:xfrm>
          <a:custGeom>
            <a:avLst/>
            <a:gdLst/>
            <a:ahLst/>
            <a:cxnLst/>
            <a:rect r="r" b="b" t="t" l="l"/>
            <a:pathLst>
              <a:path h="1810501" w="3616715">
                <a:moveTo>
                  <a:pt x="0" y="0"/>
                </a:moveTo>
                <a:lnTo>
                  <a:pt x="3616715" y="0"/>
                </a:lnTo>
                <a:lnTo>
                  <a:pt x="3616715" y="1810501"/>
                </a:lnTo>
                <a:lnTo>
                  <a:pt x="0" y="1810501"/>
                </a:lnTo>
                <a:lnTo>
                  <a:pt x="0" y="0"/>
                </a:lnTo>
                <a:close/>
              </a:path>
            </a:pathLst>
          </a:custGeom>
          <a:blipFill>
            <a:blip r:embed="rId8"/>
            <a:stretch>
              <a:fillRect l="0" t="0" r="0" b="-99763"/>
            </a:stretch>
          </a:blipFill>
        </p:spPr>
      </p:sp>
      <p:grpSp>
        <p:nvGrpSpPr>
          <p:cNvPr name="Group 37" id="37"/>
          <p:cNvGrpSpPr/>
          <p:nvPr/>
        </p:nvGrpSpPr>
        <p:grpSpPr>
          <a:xfrm rot="0">
            <a:off x="5524263" y="3931321"/>
            <a:ext cx="685649" cy="685649"/>
            <a:chOff x="0" y="0"/>
            <a:chExt cx="914199" cy="914199"/>
          </a:xfrm>
        </p:grpSpPr>
        <p:grpSp>
          <p:nvGrpSpPr>
            <p:cNvPr name="Group 38" id="38"/>
            <p:cNvGrpSpPr/>
            <p:nvPr/>
          </p:nvGrpSpPr>
          <p:grpSpPr>
            <a:xfrm rot="0">
              <a:off x="0" y="0"/>
              <a:ext cx="914199" cy="914199"/>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8A253"/>
              </a:solidFill>
              <a:ln cap="sq">
                <a:noFill/>
                <a:prstDash val="solid"/>
                <a:miter/>
              </a:ln>
            </p:spPr>
          </p:sp>
          <p:sp>
            <p:nvSpPr>
              <p:cNvPr name="TextBox 40" id="40"/>
              <p:cNvSpPr txBox="true"/>
              <p:nvPr/>
            </p:nvSpPr>
            <p:spPr>
              <a:xfrm>
                <a:off x="76200" y="57150"/>
                <a:ext cx="660400" cy="679450"/>
              </a:xfrm>
              <a:prstGeom prst="rect">
                <a:avLst/>
              </a:prstGeom>
            </p:spPr>
            <p:txBody>
              <a:bodyPr anchor="ctr" rtlCol="false" tIns="50800" lIns="50800" bIns="50800" rIns="50800"/>
              <a:lstStyle/>
              <a:p>
                <a:pPr algn="ctr">
                  <a:lnSpc>
                    <a:spcPts val="2080"/>
                  </a:lnSpc>
                </a:pPr>
              </a:p>
            </p:txBody>
          </p:sp>
        </p:grpSp>
        <p:sp>
          <p:nvSpPr>
            <p:cNvPr name="Freeform 41" id="41"/>
            <p:cNvSpPr/>
            <p:nvPr/>
          </p:nvSpPr>
          <p:spPr>
            <a:xfrm flipH="false" flipV="false" rot="0">
              <a:off x="193739" y="255958"/>
              <a:ext cx="526721" cy="402283"/>
            </a:xfrm>
            <a:custGeom>
              <a:avLst/>
              <a:gdLst/>
              <a:ahLst/>
              <a:cxnLst/>
              <a:rect r="r" b="b" t="t" l="l"/>
              <a:pathLst>
                <a:path h="402283" w="526721">
                  <a:moveTo>
                    <a:pt x="0" y="0"/>
                  </a:moveTo>
                  <a:lnTo>
                    <a:pt x="526721" y="0"/>
                  </a:lnTo>
                  <a:lnTo>
                    <a:pt x="526721" y="402283"/>
                  </a:lnTo>
                  <a:lnTo>
                    <a:pt x="0" y="40228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grpSp>
      <p:grpSp>
        <p:nvGrpSpPr>
          <p:cNvPr name="Group 42" id="42"/>
          <p:cNvGrpSpPr/>
          <p:nvPr/>
        </p:nvGrpSpPr>
        <p:grpSpPr>
          <a:xfrm rot="0">
            <a:off x="5524263" y="5572866"/>
            <a:ext cx="685649" cy="685649"/>
            <a:chOff x="0" y="0"/>
            <a:chExt cx="914199" cy="914199"/>
          </a:xfrm>
        </p:grpSpPr>
        <p:grpSp>
          <p:nvGrpSpPr>
            <p:cNvPr name="Group 43" id="43"/>
            <p:cNvGrpSpPr/>
            <p:nvPr/>
          </p:nvGrpSpPr>
          <p:grpSpPr>
            <a:xfrm rot="0">
              <a:off x="0" y="0"/>
              <a:ext cx="914199" cy="914199"/>
              <a:chOff x="0" y="0"/>
              <a:chExt cx="812800" cy="812800"/>
            </a:xfrm>
          </p:grpSpPr>
          <p:sp>
            <p:nvSpPr>
              <p:cNvPr name="Freeform 44" id="4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E1B24"/>
              </a:solidFill>
              <a:ln cap="sq">
                <a:noFill/>
                <a:prstDash val="solid"/>
                <a:miter/>
              </a:ln>
            </p:spPr>
          </p:sp>
          <p:sp>
            <p:nvSpPr>
              <p:cNvPr name="TextBox 45" id="45"/>
              <p:cNvSpPr txBox="true"/>
              <p:nvPr/>
            </p:nvSpPr>
            <p:spPr>
              <a:xfrm>
                <a:off x="76200" y="57150"/>
                <a:ext cx="660400" cy="679450"/>
              </a:xfrm>
              <a:prstGeom prst="rect">
                <a:avLst/>
              </a:prstGeom>
            </p:spPr>
            <p:txBody>
              <a:bodyPr anchor="ctr" rtlCol="false" tIns="39027" lIns="39027" bIns="39027" rIns="39027"/>
              <a:lstStyle/>
              <a:p>
                <a:pPr algn="ctr">
                  <a:lnSpc>
                    <a:spcPts val="2080"/>
                  </a:lnSpc>
                </a:pPr>
              </a:p>
            </p:txBody>
          </p:sp>
        </p:grpSp>
        <p:sp>
          <p:nvSpPr>
            <p:cNvPr name="Freeform 46" id="46"/>
            <p:cNvSpPr/>
            <p:nvPr/>
          </p:nvSpPr>
          <p:spPr>
            <a:xfrm flipH="false" flipV="false" rot="0">
              <a:off x="255958" y="255958"/>
              <a:ext cx="402283" cy="402283"/>
            </a:xfrm>
            <a:custGeom>
              <a:avLst/>
              <a:gdLst/>
              <a:ahLst/>
              <a:cxnLst/>
              <a:rect r="r" b="b" t="t" l="l"/>
              <a:pathLst>
                <a:path h="402283" w="402283">
                  <a:moveTo>
                    <a:pt x="0" y="0"/>
                  </a:moveTo>
                  <a:lnTo>
                    <a:pt x="402283" y="0"/>
                  </a:lnTo>
                  <a:lnTo>
                    <a:pt x="402283" y="402283"/>
                  </a:lnTo>
                  <a:lnTo>
                    <a:pt x="0" y="40228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02A4D"/>
        </a:solidFill>
      </p:bgPr>
    </p:bg>
    <p:spTree>
      <p:nvGrpSpPr>
        <p:cNvPr id="1" name=""/>
        <p:cNvGrpSpPr/>
        <p:nvPr/>
      </p:nvGrpSpPr>
      <p:grpSpPr>
        <a:xfrm>
          <a:off x="0" y="0"/>
          <a:ext cx="0" cy="0"/>
          <a:chOff x="0" y="0"/>
          <a:chExt cx="0" cy="0"/>
        </a:xfrm>
      </p:grpSpPr>
      <p:grpSp>
        <p:nvGrpSpPr>
          <p:cNvPr name="Group 2" id="2"/>
          <p:cNvGrpSpPr/>
          <p:nvPr/>
        </p:nvGrpSpPr>
        <p:grpSpPr>
          <a:xfrm rot="0">
            <a:off x="459206" y="324895"/>
            <a:ext cx="8867674" cy="5893025"/>
            <a:chOff x="0" y="0"/>
            <a:chExt cx="1734794" cy="1152860"/>
          </a:xfrm>
        </p:grpSpPr>
        <p:sp>
          <p:nvSpPr>
            <p:cNvPr name="Freeform 3" id="3"/>
            <p:cNvSpPr/>
            <p:nvPr/>
          </p:nvSpPr>
          <p:spPr>
            <a:xfrm flipH="false" flipV="false" rot="0">
              <a:off x="0" y="0"/>
              <a:ext cx="1734794" cy="1152860"/>
            </a:xfrm>
            <a:custGeom>
              <a:avLst/>
              <a:gdLst/>
              <a:ahLst/>
              <a:cxnLst/>
              <a:rect r="r" b="b" t="t" l="l"/>
              <a:pathLst>
                <a:path h="1152860" w="1734794">
                  <a:moveTo>
                    <a:pt x="0" y="0"/>
                  </a:moveTo>
                  <a:lnTo>
                    <a:pt x="1734794" y="0"/>
                  </a:lnTo>
                  <a:lnTo>
                    <a:pt x="1734794" y="1152860"/>
                  </a:lnTo>
                  <a:lnTo>
                    <a:pt x="0" y="1152860"/>
                  </a:lnTo>
                  <a:close/>
                </a:path>
              </a:pathLst>
            </a:custGeom>
            <a:blipFill>
              <a:blip r:embed="rId3"/>
              <a:stretch>
                <a:fillRect l="0" t="-67" r="0" b="-67"/>
              </a:stretch>
            </a:blipFill>
            <a:ln w="76200" cap="sq">
              <a:solidFill>
                <a:srgbClr val="FFCE7A"/>
              </a:solidFill>
              <a:prstDash val="solid"/>
              <a:miter/>
            </a:ln>
          </p:spPr>
        </p:sp>
      </p:grpSp>
      <p:sp>
        <p:nvSpPr>
          <p:cNvPr name="AutoShape 4" id="4"/>
          <p:cNvSpPr/>
          <p:nvPr/>
        </p:nvSpPr>
        <p:spPr>
          <a:xfrm>
            <a:off x="5877725" y="4429125"/>
            <a:ext cx="1423583" cy="0"/>
          </a:xfrm>
          <a:prstGeom prst="line">
            <a:avLst/>
          </a:prstGeom>
          <a:ln cap="rnd" w="114300">
            <a:solidFill>
              <a:srgbClr val="FFCE7A"/>
            </a:solidFill>
            <a:prstDash val="solid"/>
            <a:headEnd type="none" len="sm" w="sm"/>
            <a:tailEnd type="none" len="sm" w="sm"/>
          </a:ln>
        </p:spPr>
      </p:sp>
      <p:sp>
        <p:nvSpPr>
          <p:cNvPr name="TextBox 5" id="5"/>
          <p:cNvSpPr txBox="true"/>
          <p:nvPr/>
        </p:nvSpPr>
        <p:spPr>
          <a:xfrm rot="0">
            <a:off x="5823647" y="3600450"/>
            <a:ext cx="2955323" cy="1676400"/>
          </a:xfrm>
          <a:prstGeom prst="rect">
            <a:avLst/>
          </a:prstGeom>
        </p:spPr>
        <p:txBody>
          <a:bodyPr anchor="t" rtlCol="false" tIns="0" lIns="0" bIns="0" rIns="0">
            <a:spAutoFit/>
          </a:bodyPr>
          <a:lstStyle/>
          <a:p>
            <a:pPr algn="r">
              <a:lnSpc>
                <a:spcPts val="6599"/>
              </a:lnSpc>
            </a:pPr>
            <a:r>
              <a:rPr lang="en-US" sz="5499" b="true">
                <a:solidFill>
                  <a:srgbClr val="F9F4EA"/>
                </a:solidFill>
                <a:latin typeface="Sonny Gothic Condensed 1 Heavy"/>
                <a:ea typeface="Sonny Gothic Condensed 1 Heavy"/>
                <a:cs typeface="Sonny Gothic Condensed 1 Heavy"/>
                <a:sym typeface="Sonny Gothic Condensed 1 Heavy"/>
              </a:rPr>
              <a:t>Solo con el bebé</a:t>
            </a:r>
          </a:p>
        </p:txBody>
      </p:sp>
      <p:grpSp>
        <p:nvGrpSpPr>
          <p:cNvPr name="Group 6" id="6"/>
          <p:cNvGrpSpPr/>
          <p:nvPr/>
        </p:nvGrpSpPr>
        <p:grpSpPr>
          <a:xfrm rot="0">
            <a:off x="6724037" y="544118"/>
            <a:ext cx="794447" cy="785678"/>
            <a:chOff x="0" y="0"/>
            <a:chExt cx="1059262" cy="1047570"/>
          </a:xfrm>
        </p:grpSpPr>
        <p:grpSp>
          <p:nvGrpSpPr>
            <p:cNvPr name="Group 7" id="7"/>
            <p:cNvGrpSpPr/>
            <p:nvPr/>
          </p:nvGrpSpPr>
          <p:grpSpPr>
            <a:xfrm rot="0">
              <a:off x="0" y="0"/>
              <a:ext cx="1059262" cy="1047570"/>
              <a:chOff x="0" y="0"/>
              <a:chExt cx="1542687" cy="1525659"/>
            </a:xfrm>
          </p:grpSpPr>
          <p:sp>
            <p:nvSpPr>
              <p:cNvPr name="Freeform 8" id="8"/>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9" id="9"/>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10" id="10"/>
            <p:cNvSpPr txBox="true"/>
            <p:nvPr/>
          </p:nvSpPr>
          <p:spPr>
            <a:xfrm rot="0">
              <a:off x="0" y="163475"/>
              <a:ext cx="1059262" cy="682520"/>
            </a:xfrm>
            <a:prstGeom prst="rect">
              <a:avLst/>
            </a:prstGeom>
          </p:spPr>
          <p:txBody>
            <a:bodyPr anchor="t" rtlCol="false" tIns="0" lIns="0" bIns="0" rIns="0">
              <a:spAutoFit/>
            </a:bodyPr>
            <a:lstStyle/>
            <a:p>
              <a:pPr algn="ctr">
                <a:lnSpc>
                  <a:spcPts val="4188"/>
                </a:lnSpc>
                <a:spcBef>
                  <a:spcPct val="0"/>
                </a:spcBef>
              </a:pPr>
              <a:r>
                <a:rPr lang="en-US" b="true" sz="3221">
                  <a:solidFill>
                    <a:srgbClr val="102A4D"/>
                  </a:solidFill>
                  <a:latin typeface="Sonny Gothic Condensed 1 Heavy"/>
                  <a:ea typeface="Sonny Gothic Condensed 1 Heavy"/>
                  <a:cs typeface="Sonny Gothic Condensed 1 Heavy"/>
                  <a:sym typeface="Sonny Gothic Condensed 1 Heavy"/>
                </a:rPr>
                <a:t>3</a:t>
              </a:r>
            </a:p>
          </p:txBody>
        </p:sp>
      </p:grpSp>
      <p:sp>
        <p:nvSpPr>
          <p:cNvPr name="TextBox 11" id="11"/>
          <p:cNvSpPr txBox="true"/>
          <p:nvPr/>
        </p:nvSpPr>
        <p:spPr>
          <a:xfrm rot="0">
            <a:off x="5823647" y="1497330"/>
            <a:ext cx="2395183" cy="779145"/>
          </a:xfrm>
          <a:prstGeom prst="rect">
            <a:avLst/>
          </a:prstGeom>
        </p:spPr>
        <p:txBody>
          <a:bodyPr anchor="t" rtlCol="false" tIns="0" lIns="0" bIns="0" rIns="0">
            <a:spAutoFit/>
          </a:bodyPr>
          <a:lstStyle/>
          <a:p>
            <a:pPr algn="r">
              <a:lnSpc>
                <a:spcPts val="3119"/>
              </a:lnSpc>
              <a:spcBef>
                <a:spcPct val="0"/>
              </a:spcBef>
            </a:pPr>
            <a:r>
              <a:rPr lang="en-US" b="true" sz="2399">
                <a:solidFill>
                  <a:srgbClr val="F9F4EA"/>
                </a:solidFill>
                <a:latin typeface="Sonny Gothic Condensed 1 Heavy"/>
                <a:ea typeface="Sonny Gothic Condensed 1 Heavy"/>
                <a:cs typeface="Sonny Gothic Condensed 1 Heavy"/>
                <a:sym typeface="Sonny Gothic Condensed 1 Heavy"/>
              </a:rPr>
              <a:t>T</a:t>
            </a:r>
            <a:r>
              <a:rPr lang="en-US" b="true" sz="2399">
                <a:solidFill>
                  <a:srgbClr val="F9F4EA"/>
                </a:solidFill>
                <a:latin typeface="Sonny Gothic Condensed 1 Heavy"/>
                <a:ea typeface="Sonny Gothic Condensed 1 Heavy"/>
                <a:cs typeface="Sonny Gothic Condensed 1 Heavy"/>
                <a:sym typeface="Sonny Gothic Condensed 1 Heavy"/>
              </a:rPr>
              <a:t>u bebé duerme más seguro:</a:t>
            </a:r>
          </a:p>
        </p:txBody>
      </p:sp>
      <p:sp>
        <p:nvSpPr>
          <p:cNvPr name="TextBox 12" id="12"/>
          <p:cNvSpPr txBox="true"/>
          <p:nvPr/>
        </p:nvSpPr>
        <p:spPr>
          <a:xfrm rot="0">
            <a:off x="5163485" y="5210175"/>
            <a:ext cx="3715507" cy="603123"/>
          </a:xfrm>
          <a:prstGeom prst="rect">
            <a:avLst/>
          </a:prstGeom>
        </p:spPr>
        <p:txBody>
          <a:bodyPr anchor="t" rtlCol="false" tIns="0" lIns="0" bIns="0" rIns="0">
            <a:spAutoFit/>
          </a:bodyPr>
          <a:lstStyle/>
          <a:p>
            <a:pPr algn="r">
              <a:lnSpc>
                <a:spcPts val="2495"/>
              </a:lnSpc>
            </a:pPr>
            <a:r>
              <a:rPr lang="en-US" sz="1599">
                <a:solidFill>
                  <a:srgbClr val="F9F4EA"/>
                </a:solidFill>
                <a:latin typeface="Merriweather"/>
                <a:ea typeface="Merriweather"/>
                <a:cs typeface="Merriweather"/>
                <a:sym typeface="Merriweather"/>
              </a:rPr>
              <a:t>Esto significa sin almohadas, mantas, juguetes ni otra persona.</a:t>
            </a:r>
          </a:p>
        </p:txBody>
      </p:sp>
      <p:grpSp>
        <p:nvGrpSpPr>
          <p:cNvPr name="Group 13" id="13"/>
          <p:cNvGrpSpPr/>
          <p:nvPr/>
        </p:nvGrpSpPr>
        <p:grpSpPr>
          <a:xfrm rot="0">
            <a:off x="-60932" y="6217920"/>
            <a:ext cx="10180264" cy="1158212"/>
            <a:chOff x="0" y="0"/>
            <a:chExt cx="3770468" cy="428967"/>
          </a:xfrm>
        </p:grpSpPr>
        <p:sp>
          <p:nvSpPr>
            <p:cNvPr name="Freeform 14" id="14"/>
            <p:cNvSpPr/>
            <p:nvPr/>
          </p:nvSpPr>
          <p:spPr>
            <a:xfrm flipH="false" flipV="false" rot="0">
              <a:off x="0" y="0"/>
              <a:ext cx="3770468" cy="428967"/>
            </a:xfrm>
            <a:custGeom>
              <a:avLst/>
              <a:gdLst/>
              <a:ahLst/>
              <a:cxnLst/>
              <a:rect r="r" b="b" t="t" l="l"/>
              <a:pathLst>
                <a:path h="428967" w="3770468">
                  <a:moveTo>
                    <a:pt x="0" y="0"/>
                  </a:moveTo>
                  <a:lnTo>
                    <a:pt x="3770468" y="0"/>
                  </a:lnTo>
                  <a:lnTo>
                    <a:pt x="3770468" y="428967"/>
                  </a:lnTo>
                  <a:lnTo>
                    <a:pt x="0" y="428967"/>
                  </a:lnTo>
                  <a:close/>
                </a:path>
              </a:pathLst>
            </a:custGeom>
            <a:solidFill>
              <a:srgbClr val="002A53"/>
            </a:solidFill>
          </p:spPr>
        </p:sp>
        <p:sp>
          <p:nvSpPr>
            <p:cNvPr name="TextBox 15" id="15"/>
            <p:cNvSpPr txBox="true"/>
            <p:nvPr/>
          </p:nvSpPr>
          <p:spPr>
            <a:xfrm>
              <a:off x="0" y="-19050"/>
              <a:ext cx="3770468" cy="448017"/>
            </a:xfrm>
            <a:prstGeom prst="rect">
              <a:avLst/>
            </a:prstGeom>
          </p:spPr>
          <p:txBody>
            <a:bodyPr anchor="ctr" rtlCol="false" tIns="50800" lIns="50800" bIns="50800" rIns="50800"/>
            <a:lstStyle/>
            <a:p>
              <a:pPr algn="ctr">
                <a:lnSpc>
                  <a:spcPts val="2079"/>
                </a:lnSpc>
              </a:pPr>
            </a:p>
          </p:txBody>
        </p:sp>
      </p:grpSp>
      <p:grpSp>
        <p:nvGrpSpPr>
          <p:cNvPr name="Group 16" id="16"/>
          <p:cNvGrpSpPr/>
          <p:nvPr/>
        </p:nvGrpSpPr>
        <p:grpSpPr>
          <a:xfrm rot="0">
            <a:off x="9191839" y="6499236"/>
            <a:ext cx="457559" cy="457559"/>
            <a:chOff x="0" y="0"/>
            <a:chExt cx="610079" cy="610079"/>
          </a:xfrm>
        </p:grpSpPr>
        <p:grpSp>
          <p:nvGrpSpPr>
            <p:cNvPr name="Group 17" id="17"/>
            <p:cNvGrpSpPr/>
            <p:nvPr/>
          </p:nvGrpSpPr>
          <p:grpSpPr>
            <a:xfrm rot="0">
              <a:off x="0" y="0"/>
              <a:ext cx="610079" cy="610079"/>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19" id="19"/>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20" id="20"/>
            <p:cNvSpPr/>
            <p:nvPr/>
          </p:nvSpPr>
          <p:spPr>
            <a:xfrm flipH="false" flipV="false" rot="0">
              <a:off x="73766" y="92080"/>
              <a:ext cx="462546" cy="425918"/>
            </a:xfrm>
            <a:custGeom>
              <a:avLst/>
              <a:gdLst/>
              <a:ahLst/>
              <a:cxnLst/>
              <a:rect r="r" b="b" t="t" l="l"/>
              <a:pathLst>
                <a:path h="425918" w="462546">
                  <a:moveTo>
                    <a:pt x="0" y="0"/>
                  </a:moveTo>
                  <a:lnTo>
                    <a:pt x="462546" y="0"/>
                  </a:lnTo>
                  <a:lnTo>
                    <a:pt x="462546" y="425918"/>
                  </a:lnTo>
                  <a:lnTo>
                    <a:pt x="0" y="425918"/>
                  </a:lnTo>
                  <a:lnTo>
                    <a:pt x="0" y="0"/>
                  </a:lnTo>
                  <a:close/>
                </a:path>
              </a:pathLst>
            </a:custGeom>
            <a:blipFill>
              <a:blip r:embed="rId4"/>
              <a:stretch>
                <a:fillRect l="-24661" t="-37899" r="-245268" b="-37899"/>
              </a:stretch>
            </a:blipFill>
          </p:spPr>
        </p:sp>
      </p:grpSp>
      <p:sp>
        <p:nvSpPr>
          <p:cNvPr name="TextBox 21" id="21"/>
          <p:cNvSpPr txBox="true"/>
          <p:nvPr/>
        </p:nvSpPr>
        <p:spPr>
          <a:xfrm rot="0">
            <a:off x="1785516" y="6559740"/>
            <a:ext cx="6349072" cy="317500"/>
          </a:xfrm>
          <a:prstGeom prst="rect">
            <a:avLst/>
          </a:prstGeom>
        </p:spPr>
        <p:txBody>
          <a:bodyPr anchor="t" rtlCol="false" tIns="0" lIns="0" bIns="0" rIns="0">
            <a:spAutoFit/>
          </a:bodyPr>
          <a:lstStyle/>
          <a:p>
            <a:pPr algn="l">
              <a:lnSpc>
                <a:spcPts val="2599"/>
              </a:lnSpc>
            </a:pPr>
            <a:r>
              <a:rPr lang="en-US" sz="1999">
                <a:solidFill>
                  <a:srgbClr val="FFFFFF"/>
                </a:solidFill>
                <a:latin typeface="Sonny Gothic Condensed 2"/>
                <a:ea typeface="Sonny Gothic Condensed 2"/>
                <a:cs typeface="Sonny Gothic Condensed 2"/>
                <a:sym typeface="Sonny Gothic Condensed 2"/>
              </a:rPr>
              <a:t>¿Qué piensas sobre esta recomendación?</a:t>
            </a:r>
          </a:p>
        </p:txBody>
      </p:sp>
      <p:grpSp>
        <p:nvGrpSpPr>
          <p:cNvPr name="Group 22" id="22"/>
          <p:cNvGrpSpPr/>
          <p:nvPr/>
        </p:nvGrpSpPr>
        <p:grpSpPr>
          <a:xfrm rot="0">
            <a:off x="731520" y="6372855"/>
            <a:ext cx="923207" cy="787409"/>
            <a:chOff x="0" y="0"/>
            <a:chExt cx="1230943" cy="1049879"/>
          </a:xfrm>
        </p:grpSpPr>
        <p:sp>
          <p:nvSpPr>
            <p:cNvPr name="Freeform 23" id="23"/>
            <p:cNvSpPr/>
            <p:nvPr/>
          </p:nvSpPr>
          <p:spPr>
            <a:xfrm flipH="true" flipV="false" rot="0">
              <a:off x="272465" y="0"/>
              <a:ext cx="958477" cy="916689"/>
            </a:xfrm>
            <a:custGeom>
              <a:avLst/>
              <a:gdLst/>
              <a:ahLst/>
              <a:cxnLst/>
              <a:rect r="r" b="b" t="t" l="l"/>
              <a:pathLst>
                <a:path h="916689" w="958477">
                  <a:moveTo>
                    <a:pt x="958478" y="0"/>
                  </a:moveTo>
                  <a:lnTo>
                    <a:pt x="0" y="0"/>
                  </a:lnTo>
                  <a:lnTo>
                    <a:pt x="0" y="916689"/>
                  </a:lnTo>
                  <a:lnTo>
                    <a:pt x="958478" y="916689"/>
                  </a:lnTo>
                  <a:lnTo>
                    <a:pt x="958478" y="0"/>
                  </a:lnTo>
                  <a:close/>
                </a:path>
              </a:pathLst>
            </a:custGeom>
            <a:blipFill>
              <a:blip r:embed="rId5"/>
              <a:stretch>
                <a:fillRect l="0" t="0" r="0" b="0"/>
              </a:stretch>
            </a:blipFill>
          </p:spPr>
        </p:sp>
        <p:sp>
          <p:nvSpPr>
            <p:cNvPr name="Freeform 24" id="24"/>
            <p:cNvSpPr/>
            <p:nvPr/>
          </p:nvSpPr>
          <p:spPr>
            <a:xfrm flipH="false" flipV="false" rot="0">
              <a:off x="0" y="130683"/>
              <a:ext cx="544931" cy="863897"/>
            </a:xfrm>
            <a:custGeom>
              <a:avLst/>
              <a:gdLst/>
              <a:ahLst/>
              <a:cxnLst/>
              <a:rect r="r" b="b" t="t" l="l"/>
              <a:pathLst>
                <a:path h="863897" w="544931">
                  <a:moveTo>
                    <a:pt x="0" y="0"/>
                  </a:moveTo>
                  <a:lnTo>
                    <a:pt x="544931" y="0"/>
                  </a:lnTo>
                  <a:lnTo>
                    <a:pt x="544931" y="863898"/>
                  </a:lnTo>
                  <a:lnTo>
                    <a:pt x="0" y="863898"/>
                  </a:lnTo>
                  <a:lnTo>
                    <a:pt x="0" y="0"/>
                  </a:lnTo>
                  <a:close/>
                </a:path>
              </a:pathLst>
            </a:custGeom>
            <a:blipFill>
              <a:blip r:embed="rId6"/>
              <a:stretch>
                <a:fillRect l="-18745" t="-8758" r="-18745" b="-8758"/>
              </a:stretch>
            </a:blipFill>
          </p:spPr>
        </p:sp>
        <p:sp>
          <p:nvSpPr>
            <p:cNvPr name="TextBox 25" id="25"/>
            <p:cNvSpPr txBox="true"/>
            <p:nvPr/>
          </p:nvSpPr>
          <p:spPr>
            <a:xfrm rot="0">
              <a:off x="616899" y="35433"/>
              <a:ext cx="269611" cy="1014446"/>
            </a:xfrm>
            <a:prstGeom prst="rect">
              <a:avLst/>
            </a:prstGeom>
          </p:spPr>
          <p:txBody>
            <a:bodyPr anchor="t" rtlCol="false" tIns="0" lIns="0" bIns="0" rIns="0">
              <a:spAutoFit/>
            </a:bodyPr>
            <a:lstStyle/>
            <a:p>
              <a:pPr algn="l">
                <a:lnSpc>
                  <a:spcPts val="6436"/>
                </a:lnSpc>
              </a:pPr>
              <a:r>
                <a:rPr lang="en-US" sz="4597">
                  <a:solidFill>
                    <a:srgbClr val="102A4D"/>
                  </a:solidFill>
                  <a:latin typeface="Sonny Gothic Condensed 2"/>
                  <a:ea typeface="Sonny Gothic Condensed 2"/>
                  <a:cs typeface="Sonny Gothic Condensed 2"/>
                  <a:sym typeface="Sonny Gothic Condensed 2"/>
                </a:rPr>
                <a:t>“</a:t>
              </a:r>
            </a:p>
          </p:txBody>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315200"/>
          </a:xfrm>
          <a:custGeom>
            <a:avLst/>
            <a:gdLst/>
            <a:ahLst/>
            <a:cxnLst/>
            <a:rect r="r" b="b" t="t" l="l"/>
            <a:pathLst>
              <a:path h="7315200" w="10058400">
                <a:moveTo>
                  <a:pt x="0" y="0"/>
                </a:moveTo>
                <a:lnTo>
                  <a:pt x="10058400" y="0"/>
                </a:lnTo>
                <a:lnTo>
                  <a:pt x="10058400" y="7315200"/>
                </a:lnTo>
                <a:lnTo>
                  <a:pt x="0" y="7315200"/>
                </a:lnTo>
                <a:lnTo>
                  <a:pt x="0" y="0"/>
                </a:lnTo>
                <a:close/>
              </a:path>
            </a:pathLst>
          </a:custGeom>
          <a:blipFill>
            <a:blip r:embed="rId3"/>
            <a:stretch>
              <a:fillRect l="-14646" t="0" r="-14646" b="0"/>
            </a:stretch>
          </a:blipFill>
        </p:spPr>
      </p:sp>
      <p:grpSp>
        <p:nvGrpSpPr>
          <p:cNvPr name="Group 3" id="3"/>
          <p:cNvGrpSpPr/>
          <p:nvPr/>
        </p:nvGrpSpPr>
        <p:grpSpPr>
          <a:xfrm rot="0">
            <a:off x="-60932" y="6311923"/>
            <a:ext cx="10180264" cy="1003277"/>
            <a:chOff x="0" y="0"/>
            <a:chExt cx="3770468" cy="371584"/>
          </a:xfrm>
        </p:grpSpPr>
        <p:sp>
          <p:nvSpPr>
            <p:cNvPr name="Freeform 4" id="4"/>
            <p:cNvSpPr/>
            <p:nvPr/>
          </p:nvSpPr>
          <p:spPr>
            <a:xfrm flipH="false" flipV="false" rot="0">
              <a:off x="0" y="0"/>
              <a:ext cx="3770468" cy="371584"/>
            </a:xfrm>
            <a:custGeom>
              <a:avLst/>
              <a:gdLst/>
              <a:ahLst/>
              <a:cxnLst/>
              <a:rect r="r" b="b" t="t" l="l"/>
              <a:pathLst>
                <a:path h="371584" w="3770468">
                  <a:moveTo>
                    <a:pt x="0" y="0"/>
                  </a:moveTo>
                  <a:lnTo>
                    <a:pt x="3770468" y="0"/>
                  </a:lnTo>
                  <a:lnTo>
                    <a:pt x="3770468" y="371584"/>
                  </a:lnTo>
                  <a:lnTo>
                    <a:pt x="0" y="371584"/>
                  </a:lnTo>
                  <a:close/>
                </a:path>
              </a:pathLst>
            </a:custGeom>
            <a:solidFill>
              <a:srgbClr val="002A53"/>
            </a:solidFill>
          </p:spPr>
        </p:sp>
        <p:sp>
          <p:nvSpPr>
            <p:cNvPr name="TextBox 5" id="5"/>
            <p:cNvSpPr txBox="true"/>
            <p:nvPr/>
          </p:nvSpPr>
          <p:spPr>
            <a:xfrm>
              <a:off x="0" y="-19050"/>
              <a:ext cx="3770468" cy="390634"/>
            </a:xfrm>
            <a:prstGeom prst="rect">
              <a:avLst/>
            </a:prstGeom>
          </p:spPr>
          <p:txBody>
            <a:bodyPr anchor="ctr" rtlCol="false" tIns="50800" lIns="50800" bIns="50800" rIns="50800"/>
            <a:lstStyle/>
            <a:p>
              <a:pPr algn="ctr" marL="345439" indent="-172720" lvl="1">
                <a:lnSpc>
                  <a:spcPts val="2079"/>
                </a:lnSpc>
                <a:buFont typeface="Arial"/>
                <a:buChar char="•"/>
              </a:pPr>
              <a:r>
                <a:rPr lang="en-US" b="true" sz="1599">
                  <a:solidFill>
                    <a:srgbClr val="002A53"/>
                  </a:solidFill>
                  <a:latin typeface="Sonny Gothic Condensed 1 Heavy"/>
                  <a:ea typeface="Sonny Gothic Condensed 1 Heavy"/>
                  <a:cs typeface="Sonny Gothic Condensed 1 Heavy"/>
                  <a:sym typeface="Sonny Gothic Condensed 1 Heavy"/>
                </a:rPr>
                <a:t>Are there times that baby does sleep with you?</a:t>
              </a:r>
            </a:p>
            <a:p>
              <a:pPr algn="ctr">
                <a:lnSpc>
                  <a:spcPts val="2079"/>
                </a:lnSpc>
              </a:pPr>
            </a:p>
          </p:txBody>
        </p:sp>
      </p:grpSp>
      <p:sp>
        <p:nvSpPr>
          <p:cNvPr name="TextBox 6" id="6"/>
          <p:cNvSpPr txBox="true"/>
          <p:nvPr/>
        </p:nvSpPr>
        <p:spPr>
          <a:xfrm rot="0">
            <a:off x="899521" y="6461179"/>
            <a:ext cx="3993841" cy="293350"/>
          </a:xfrm>
          <a:prstGeom prst="rect">
            <a:avLst/>
          </a:prstGeom>
        </p:spPr>
        <p:txBody>
          <a:bodyPr anchor="t" rtlCol="false" tIns="0" lIns="0" bIns="0" rIns="0">
            <a:spAutoFit/>
          </a:bodyPr>
          <a:lstStyle/>
          <a:p>
            <a:pPr algn="ctr">
              <a:lnSpc>
                <a:spcPts val="2344"/>
              </a:lnSpc>
            </a:pPr>
            <a:r>
              <a:rPr lang="en-US" b="true" sz="1674">
                <a:solidFill>
                  <a:srgbClr val="002A53"/>
                </a:solidFill>
                <a:latin typeface="Sonny Gothic Condensed 1 Heavy"/>
                <a:ea typeface="Sonny Gothic Condensed 1 Heavy"/>
                <a:cs typeface="Sonny Gothic Condensed 1 Heavy"/>
                <a:sym typeface="Sonny Gothic Condensed 1 Heavy"/>
              </a:rPr>
              <a:t>tktktk</a:t>
            </a:r>
          </a:p>
        </p:txBody>
      </p:sp>
      <p:grpSp>
        <p:nvGrpSpPr>
          <p:cNvPr name="Group 7" id="7"/>
          <p:cNvGrpSpPr/>
          <p:nvPr/>
        </p:nvGrpSpPr>
        <p:grpSpPr>
          <a:xfrm rot="0">
            <a:off x="0" y="6253546"/>
            <a:ext cx="10180264" cy="1158212"/>
            <a:chOff x="0" y="0"/>
            <a:chExt cx="3770468" cy="428967"/>
          </a:xfrm>
        </p:grpSpPr>
        <p:sp>
          <p:nvSpPr>
            <p:cNvPr name="Freeform 8" id="8"/>
            <p:cNvSpPr/>
            <p:nvPr/>
          </p:nvSpPr>
          <p:spPr>
            <a:xfrm flipH="false" flipV="false" rot="0">
              <a:off x="0" y="0"/>
              <a:ext cx="3770468" cy="428967"/>
            </a:xfrm>
            <a:custGeom>
              <a:avLst/>
              <a:gdLst/>
              <a:ahLst/>
              <a:cxnLst/>
              <a:rect r="r" b="b" t="t" l="l"/>
              <a:pathLst>
                <a:path h="428967" w="3770468">
                  <a:moveTo>
                    <a:pt x="0" y="0"/>
                  </a:moveTo>
                  <a:lnTo>
                    <a:pt x="3770468" y="0"/>
                  </a:lnTo>
                  <a:lnTo>
                    <a:pt x="3770468" y="428967"/>
                  </a:lnTo>
                  <a:lnTo>
                    <a:pt x="0" y="428967"/>
                  </a:lnTo>
                  <a:close/>
                </a:path>
              </a:pathLst>
            </a:custGeom>
            <a:solidFill>
              <a:srgbClr val="002A53"/>
            </a:solidFill>
          </p:spPr>
        </p:sp>
        <p:sp>
          <p:nvSpPr>
            <p:cNvPr name="TextBox 9" id="9"/>
            <p:cNvSpPr txBox="true"/>
            <p:nvPr/>
          </p:nvSpPr>
          <p:spPr>
            <a:xfrm>
              <a:off x="0" y="-19050"/>
              <a:ext cx="3770468" cy="448017"/>
            </a:xfrm>
            <a:prstGeom prst="rect">
              <a:avLst/>
            </a:prstGeom>
          </p:spPr>
          <p:txBody>
            <a:bodyPr anchor="ctr" rtlCol="false" tIns="50800" lIns="50800" bIns="50800" rIns="50800"/>
            <a:lstStyle/>
            <a:p>
              <a:pPr algn="ctr">
                <a:lnSpc>
                  <a:spcPts val="2079"/>
                </a:lnSpc>
              </a:pPr>
            </a:p>
          </p:txBody>
        </p:sp>
      </p:grpSp>
      <p:grpSp>
        <p:nvGrpSpPr>
          <p:cNvPr name="Group 10" id="10"/>
          <p:cNvGrpSpPr/>
          <p:nvPr/>
        </p:nvGrpSpPr>
        <p:grpSpPr>
          <a:xfrm rot="0">
            <a:off x="731520" y="6372855"/>
            <a:ext cx="923207" cy="787409"/>
            <a:chOff x="0" y="0"/>
            <a:chExt cx="1230943" cy="1049879"/>
          </a:xfrm>
        </p:grpSpPr>
        <p:sp>
          <p:nvSpPr>
            <p:cNvPr name="Freeform 11" id="11"/>
            <p:cNvSpPr/>
            <p:nvPr/>
          </p:nvSpPr>
          <p:spPr>
            <a:xfrm flipH="true" flipV="false" rot="0">
              <a:off x="272465" y="0"/>
              <a:ext cx="958477" cy="916689"/>
            </a:xfrm>
            <a:custGeom>
              <a:avLst/>
              <a:gdLst/>
              <a:ahLst/>
              <a:cxnLst/>
              <a:rect r="r" b="b" t="t" l="l"/>
              <a:pathLst>
                <a:path h="916689" w="958477">
                  <a:moveTo>
                    <a:pt x="958478" y="0"/>
                  </a:moveTo>
                  <a:lnTo>
                    <a:pt x="0" y="0"/>
                  </a:lnTo>
                  <a:lnTo>
                    <a:pt x="0" y="916689"/>
                  </a:lnTo>
                  <a:lnTo>
                    <a:pt x="958478" y="916689"/>
                  </a:lnTo>
                  <a:lnTo>
                    <a:pt x="958478" y="0"/>
                  </a:lnTo>
                  <a:close/>
                </a:path>
              </a:pathLst>
            </a:custGeom>
            <a:blipFill>
              <a:blip r:embed="rId4"/>
              <a:stretch>
                <a:fillRect l="0" t="0" r="0" b="0"/>
              </a:stretch>
            </a:blipFill>
          </p:spPr>
        </p:sp>
        <p:sp>
          <p:nvSpPr>
            <p:cNvPr name="Freeform 12" id="12"/>
            <p:cNvSpPr/>
            <p:nvPr/>
          </p:nvSpPr>
          <p:spPr>
            <a:xfrm flipH="false" flipV="false" rot="0">
              <a:off x="0" y="130683"/>
              <a:ext cx="544931" cy="863897"/>
            </a:xfrm>
            <a:custGeom>
              <a:avLst/>
              <a:gdLst/>
              <a:ahLst/>
              <a:cxnLst/>
              <a:rect r="r" b="b" t="t" l="l"/>
              <a:pathLst>
                <a:path h="863897" w="544931">
                  <a:moveTo>
                    <a:pt x="0" y="0"/>
                  </a:moveTo>
                  <a:lnTo>
                    <a:pt x="544931" y="0"/>
                  </a:lnTo>
                  <a:lnTo>
                    <a:pt x="544931" y="863898"/>
                  </a:lnTo>
                  <a:lnTo>
                    <a:pt x="0" y="863898"/>
                  </a:lnTo>
                  <a:lnTo>
                    <a:pt x="0" y="0"/>
                  </a:lnTo>
                  <a:close/>
                </a:path>
              </a:pathLst>
            </a:custGeom>
            <a:blipFill>
              <a:blip r:embed="rId5"/>
              <a:stretch>
                <a:fillRect l="-18745" t="-8758" r="-18745" b="-8758"/>
              </a:stretch>
            </a:blipFill>
          </p:spPr>
        </p:sp>
        <p:sp>
          <p:nvSpPr>
            <p:cNvPr name="TextBox 13" id="13"/>
            <p:cNvSpPr txBox="true"/>
            <p:nvPr/>
          </p:nvSpPr>
          <p:spPr>
            <a:xfrm rot="0">
              <a:off x="616899" y="35433"/>
              <a:ext cx="269611" cy="1014446"/>
            </a:xfrm>
            <a:prstGeom prst="rect">
              <a:avLst/>
            </a:prstGeom>
          </p:spPr>
          <p:txBody>
            <a:bodyPr anchor="t" rtlCol="false" tIns="0" lIns="0" bIns="0" rIns="0">
              <a:spAutoFit/>
            </a:bodyPr>
            <a:lstStyle/>
            <a:p>
              <a:pPr algn="l">
                <a:lnSpc>
                  <a:spcPts val="6436"/>
                </a:lnSpc>
              </a:pPr>
              <a:r>
                <a:rPr lang="en-US" sz="4597">
                  <a:solidFill>
                    <a:srgbClr val="102A4D"/>
                  </a:solidFill>
                  <a:latin typeface="Sonny Gothic Condensed 2"/>
                  <a:ea typeface="Sonny Gothic Condensed 2"/>
                  <a:cs typeface="Sonny Gothic Condensed 2"/>
                  <a:sym typeface="Sonny Gothic Condensed 2"/>
                </a:rPr>
                <a:t>“</a:t>
              </a:r>
            </a:p>
          </p:txBody>
        </p:sp>
      </p:grpSp>
      <p:grpSp>
        <p:nvGrpSpPr>
          <p:cNvPr name="Group 14" id="14"/>
          <p:cNvGrpSpPr/>
          <p:nvPr/>
        </p:nvGrpSpPr>
        <p:grpSpPr>
          <a:xfrm rot="0">
            <a:off x="9191839" y="6499236"/>
            <a:ext cx="457559" cy="457559"/>
            <a:chOff x="0" y="0"/>
            <a:chExt cx="610079" cy="610079"/>
          </a:xfrm>
        </p:grpSpPr>
        <p:grpSp>
          <p:nvGrpSpPr>
            <p:cNvPr name="Group 15" id="15"/>
            <p:cNvGrpSpPr/>
            <p:nvPr/>
          </p:nvGrpSpPr>
          <p:grpSpPr>
            <a:xfrm rot="0">
              <a:off x="0" y="0"/>
              <a:ext cx="610079" cy="610079"/>
              <a:chOff x="0" y="0"/>
              <a:chExt cx="812800" cy="812800"/>
            </a:xfrm>
          </p:grpSpPr>
          <p:sp>
            <p:nvSpPr>
              <p:cNvPr name="Freeform 16" id="16"/>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17" id="17"/>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18" id="18"/>
            <p:cNvSpPr/>
            <p:nvPr/>
          </p:nvSpPr>
          <p:spPr>
            <a:xfrm flipH="false" flipV="false" rot="0">
              <a:off x="73766" y="92080"/>
              <a:ext cx="462546" cy="425918"/>
            </a:xfrm>
            <a:custGeom>
              <a:avLst/>
              <a:gdLst/>
              <a:ahLst/>
              <a:cxnLst/>
              <a:rect r="r" b="b" t="t" l="l"/>
              <a:pathLst>
                <a:path h="425918" w="462546">
                  <a:moveTo>
                    <a:pt x="0" y="0"/>
                  </a:moveTo>
                  <a:lnTo>
                    <a:pt x="462546" y="0"/>
                  </a:lnTo>
                  <a:lnTo>
                    <a:pt x="462546" y="425918"/>
                  </a:lnTo>
                  <a:lnTo>
                    <a:pt x="0" y="425918"/>
                  </a:lnTo>
                  <a:lnTo>
                    <a:pt x="0" y="0"/>
                  </a:lnTo>
                  <a:close/>
                </a:path>
              </a:pathLst>
            </a:custGeom>
            <a:blipFill>
              <a:blip r:embed="rId6"/>
              <a:stretch>
                <a:fillRect l="-24661" t="-37899" r="-245268" b="-37899"/>
              </a:stretch>
            </a:blipFill>
          </p:spPr>
        </p:sp>
      </p:grpSp>
      <p:sp>
        <p:nvSpPr>
          <p:cNvPr name="Freeform 19" id="19"/>
          <p:cNvSpPr/>
          <p:nvPr/>
        </p:nvSpPr>
        <p:spPr>
          <a:xfrm flipH="false" flipV="false" rot="0">
            <a:off x="800088" y="2686316"/>
            <a:ext cx="707920" cy="825906"/>
          </a:xfrm>
          <a:custGeom>
            <a:avLst/>
            <a:gdLst/>
            <a:ahLst/>
            <a:cxnLst/>
            <a:rect r="r" b="b" t="t" l="l"/>
            <a:pathLst>
              <a:path h="825906" w="707920">
                <a:moveTo>
                  <a:pt x="0" y="0"/>
                </a:moveTo>
                <a:lnTo>
                  <a:pt x="707920" y="0"/>
                </a:lnTo>
                <a:lnTo>
                  <a:pt x="707920" y="825906"/>
                </a:lnTo>
                <a:lnTo>
                  <a:pt x="0" y="825906"/>
                </a:lnTo>
                <a:lnTo>
                  <a:pt x="0" y="0"/>
                </a:lnTo>
                <a:close/>
              </a:path>
            </a:pathLst>
          </a:custGeom>
          <a:blipFill>
            <a:blip r:embed="rId7"/>
            <a:stretch>
              <a:fillRect l="0" t="0" r="0" b="0"/>
            </a:stretch>
          </a:blipFill>
        </p:spPr>
      </p:sp>
      <p:sp>
        <p:nvSpPr>
          <p:cNvPr name="Freeform 20" id="20"/>
          <p:cNvSpPr/>
          <p:nvPr/>
        </p:nvSpPr>
        <p:spPr>
          <a:xfrm flipH="false" flipV="false" rot="0">
            <a:off x="3673109" y="2774359"/>
            <a:ext cx="618613" cy="737864"/>
          </a:xfrm>
          <a:custGeom>
            <a:avLst/>
            <a:gdLst/>
            <a:ahLst/>
            <a:cxnLst/>
            <a:rect r="r" b="b" t="t" l="l"/>
            <a:pathLst>
              <a:path h="737864" w="618613">
                <a:moveTo>
                  <a:pt x="0" y="0"/>
                </a:moveTo>
                <a:lnTo>
                  <a:pt x="618613" y="0"/>
                </a:lnTo>
                <a:lnTo>
                  <a:pt x="618613" y="737863"/>
                </a:lnTo>
                <a:lnTo>
                  <a:pt x="0" y="737863"/>
                </a:lnTo>
                <a:lnTo>
                  <a:pt x="0" y="0"/>
                </a:lnTo>
                <a:close/>
              </a:path>
            </a:pathLst>
          </a:custGeom>
          <a:blipFill>
            <a:blip r:embed="rId8"/>
            <a:stretch>
              <a:fillRect l="0" t="0" r="0" b="0"/>
            </a:stretch>
          </a:blipFill>
        </p:spPr>
      </p:sp>
      <p:sp>
        <p:nvSpPr>
          <p:cNvPr name="Freeform 21" id="21"/>
          <p:cNvSpPr/>
          <p:nvPr/>
        </p:nvSpPr>
        <p:spPr>
          <a:xfrm flipH="false" flipV="false" rot="0">
            <a:off x="6582868" y="2955670"/>
            <a:ext cx="821737" cy="494435"/>
          </a:xfrm>
          <a:custGeom>
            <a:avLst/>
            <a:gdLst/>
            <a:ahLst/>
            <a:cxnLst/>
            <a:rect r="r" b="b" t="t" l="l"/>
            <a:pathLst>
              <a:path h="494435" w="821737">
                <a:moveTo>
                  <a:pt x="0" y="0"/>
                </a:moveTo>
                <a:lnTo>
                  <a:pt x="821737" y="0"/>
                </a:lnTo>
                <a:lnTo>
                  <a:pt x="821737" y="494435"/>
                </a:lnTo>
                <a:lnTo>
                  <a:pt x="0" y="494435"/>
                </a:lnTo>
                <a:lnTo>
                  <a:pt x="0" y="0"/>
                </a:lnTo>
                <a:close/>
              </a:path>
            </a:pathLst>
          </a:custGeom>
          <a:blipFill>
            <a:blip r:embed="rId9"/>
            <a:stretch>
              <a:fillRect l="0" t="0" r="0" b="0"/>
            </a:stretch>
          </a:blipFill>
        </p:spPr>
      </p:sp>
      <p:sp>
        <p:nvSpPr>
          <p:cNvPr name="Freeform 22" id="22"/>
          <p:cNvSpPr/>
          <p:nvPr/>
        </p:nvSpPr>
        <p:spPr>
          <a:xfrm flipH="false" flipV="false" rot="0">
            <a:off x="6656753" y="5206018"/>
            <a:ext cx="708480" cy="713807"/>
          </a:xfrm>
          <a:custGeom>
            <a:avLst/>
            <a:gdLst/>
            <a:ahLst/>
            <a:cxnLst/>
            <a:rect r="r" b="b" t="t" l="l"/>
            <a:pathLst>
              <a:path h="713807" w="708480">
                <a:moveTo>
                  <a:pt x="0" y="0"/>
                </a:moveTo>
                <a:lnTo>
                  <a:pt x="708480" y="0"/>
                </a:lnTo>
                <a:lnTo>
                  <a:pt x="708480" y="713808"/>
                </a:lnTo>
                <a:lnTo>
                  <a:pt x="0" y="713808"/>
                </a:lnTo>
                <a:lnTo>
                  <a:pt x="0" y="0"/>
                </a:lnTo>
                <a:close/>
              </a:path>
            </a:pathLst>
          </a:custGeom>
          <a:blipFill>
            <a:blip r:embed="rId10"/>
            <a:stretch>
              <a:fillRect l="0" t="0" r="0" b="0"/>
            </a:stretch>
          </a:blipFill>
        </p:spPr>
      </p:sp>
      <p:sp>
        <p:nvSpPr>
          <p:cNvPr name="Freeform 23" id="23"/>
          <p:cNvSpPr/>
          <p:nvPr/>
        </p:nvSpPr>
        <p:spPr>
          <a:xfrm flipH="false" flipV="false" rot="0">
            <a:off x="3645432" y="5244464"/>
            <a:ext cx="708480" cy="713807"/>
          </a:xfrm>
          <a:custGeom>
            <a:avLst/>
            <a:gdLst/>
            <a:ahLst/>
            <a:cxnLst/>
            <a:rect r="r" b="b" t="t" l="l"/>
            <a:pathLst>
              <a:path h="713807" w="708480">
                <a:moveTo>
                  <a:pt x="0" y="0"/>
                </a:moveTo>
                <a:lnTo>
                  <a:pt x="708481" y="0"/>
                </a:lnTo>
                <a:lnTo>
                  <a:pt x="708481" y="713807"/>
                </a:lnTo>
                <a:lnTo>
                  <a:pt x="0" y="713807"/>
                </a:lnTo>
                <a:lnTo>
                  <a:pt x="0" y="0"/>
                </a:lnTo>
                <a:close/>
              </a:path>
            </a:pathLst>
          </a:custGeom>
          <a:blipFill>
            <a:blip r:embed="rId11"/>
            <a:stretch>
              <a:fillRect l="-1509" t="0" r="0" b="0"/>
            </a:stretch>
          </a:blipFill>
        </p:spPr>
      </p:sp>
      <p:sp>
        <p:nvSpPr>
          <p:cNvPr name="Freeform 24" id="24"/>
          <p:cNvSpPr/>
          <p:nvPr/>
        </p:nvSpPr>
        <p:spPr>
          <a:xfrm flipH="false" flipV="false" rot="0">
            <a:off x="800088" y="5206018"/>
            <a:ext cx="718854" cy="713807"/>
          </a:xfrm>
          <a:custGeom>
            <a:avLst/>
            <a:gdLst/>
            <a:ahLst/>
            <a:cxnLst/>
            <a:rect r="r" b="b" t="t" l="l"/>
            <a:pathLst>
              <a:path h="713807" w="718854">
                <a:moveTo>
                  <a:pt x="0" y="0"/>
                </a:moveTo>
                <a:lnTo>
                  <a:pt x="718854" y="0"/>
                </a:lnTo>
                <a:lnTo>
                  <a:pt x="718854" y="713808"/>
                </a:lnTo>
                <a:lnTo>
                  <a:pt x="0" y="713808"/>
                </a:lnTo>
                <a:lnTo>
                  <a:pt x="0" y="0"/>
                </a:lnTo>
                <a:close/>
              </a:path>
            </a:pathLst>
          </a:custGeom>
          <a:blipFill>
            <a:blip r:embed="rId12"/>
            <a:stretch>
              <a:fillRect l="-788" t="-371" r="0" b="-371"/>
            </a:stretch>
          </a:blipFill>
        </p:spPr>
      </p:sp>
      <p:sp>
        <p:nvSpPr>
          <p:cNvPr name="Freeform 25" id="25"/>
          <p:cNvSpPr/>
          <p:nvPr/>
        </p:nvSpPr>
        <p:spPr>
          <a:xfrm flipH="false" flipV="false" rot="0">
            <a:off x="6628842" y="3659692"/>
            <a:ext cx="729788" cy="713807"/>
          </a:xfrm>
          <a:custGeom>
            <a:avLst/>
            <a:gdLst/>
            <a:ahLst/>
            <a:cxnLst/>
            <a:rect r="r" b="b" t="t" l="l"/>
            <a:pathLst>
              <a:path h="713807" w="729788">
                <a:moveTo>
                  <a:pt x="0" y="0"/>
                </a:moveTo>
                <a:lnTo>
                  <a:pt x="729788" y="0"/>
                </a:lnTo>
                <a:lnTo>
                  <a:pt x="729788" y="713807"/>
                </a:lnTo>
                <a:lnTo>
                  <a:pt x="0" y="713807"/>
                </a:lnTo>
                <a:lnTo>
                  <a:pt x="0" y="0"/>
                </a:lnTo>
                <a:close/>
              </a:path>
            </a:pathLst>
          </a:custGeom>
          <a:blipFill>
            <a:blip r:embed="rId13"/>
            <a:stretch>
              <a:fillRect l="0" t="0" r="0" b="0"/>
            </a:stretch>
          </a:blipFill>
        </p:spPr>
      </p:sp>
      <p:sp>
        <p:nvSpPr>
          <p:cNvPr name="Freeform 26" id="26"/>
          <p:cNvSpPr/>
          <p:nvPr/>
        </p:nvSpPr>
        <p:spPr>
          <a:xfrm flipH="false" flipV="false" rot="0">
            <a:off x="3617522" y="3698138"/>
            <a:ext cx="729788" cy="713807"/>
          </a:xfrm>
          <a:custGeom>
            <a:avLst/>
            <a:gdLst/>
            <a:ahLst/>
            <a:cxnLst/>
            <a:rect r="r" b="b" t="t" l="l"/>
            <a:pathLst>
              <a:path h="713807" w="729788">
                <a:moveTo>
                  <a:pt x="0" y="0"/>
                </a:moveTo>
                <a:lnTo>
                  <a:pt x="729788" y="0"/>
                </a:lnTo>
                <a:lnTo>
                  <a:pt x="729788" y="713807"/>
                </a:lnTo>
                <a:lnTo>
                  <a:pt x="0" y="713807"/>
                </a:lnTo>
                <a:lnTo>
                  <a:pt x="0" y="0"/>
                </a:lnTo>
                <a:close/>
              </a:path>
            </a:pathLst>
          </a:custGeom>
          <a:blipFill>
            <a:blip r:embed="rId14"/>
            <a:stretch>
              <a:fillRect l="-375" t="0" r="-375" b="0"/>
            </a:stretch>
          </a:blipFill>
        </p:spPr>
      </p:sp>
      <p:sp>
        <p:nvSpPr>
          <p:cNvPr name="Freeform 27" id="27"/>
          <p:cNvSpPr/>
          <p:nvPr/>
        </p:nvSpPr>
        <p:spPr>
          <a:xfrm flipH="false" flipV="false" rot="0">
            <a:off x="789154" y="3659692"/>
            <a:ext cx="729788" cy="713807"/>
          </a:xfrm>
          <a:custGeom>
            <a:avLst/>
            <a:gdLst/>
            <a:ahLst/>
            <a:cxnLst/>
            <a:rect r="r" b="b" t="t" l="l"/>
            <a:pathLst>
              <a:path h="713807" w="729788">
                <a:moveTo>
                  <a:pt x="0" y="0"/>
                </a:moveTo>
                <a:lnTo>
                  <a:pt x="729788" y="0"/>
                </a:lnTo>
                <a:lnTo>
                  <a:pt x="729788" y="713807"/>
                </a:lnTo>
                <a:lnTo>
                  <a:pt x="0" y="713807"/>
                </a:lnTo>
                <a:lnTo>
                  <a:pt x="0" y="0"/>
                </a:lnTo>
                <a:close/>
              </a:path>
            </a:pathLst>
          </a:custGeom>
          <a:blipFill>
            <a:blip r:embed="rId15"/>
            <a:stretch>
              <a:fillRect l="-375" t="0" r="-375" b="0"/>
            </a:stretch>
          </a:blipFill>
        </p:spPr>
      </p:sp>
      <p:sp>
        <p:nvSpPr>
          <p:cNvPr name="Freeform 28" id="28"/>
          <p:cNvSpPr/>
          <p:nvPr/>
        </p:nvSpPr>
        <p:spPr>
          <a:xfrm flipH="false" flipV="false" rot="0">
            <a:off x="6656753" y="4432855"/>
            <a:ext cx="708480" cy="713807"/>
          </a:xfrm>
          <a:custGeom>
            <a:avLst/>
            <a:gdLst/>
            <a:ahLst/>
            <a:cxnLst/>
            <a:rect r="r" b="b" t="t" l="l"/>
            <a:pathLst>
              <a:path h="713807" w="708480">
                <a:moveTo>
                  <a:pt x="0" y="0"/>
                </a:moveTo>
                <a:lnTo>
                  <a:pt x="708480" y="0"/>
                </a:lnTo>
                <a:lnTo>
                  <a:pt x="708480" y="713808"/>
                </a:lnTo>
                <a:lnTo>
                  <a:pt x="0" y="713808"/>
                </a:lnTo>
                <a:lnTo>
                  <a:pt x="0" y="0"/>
                </a:lnTo>
                <a:close/>
              </a:path>
            </a:pathLst>
          </a:custGeom>
          <a:blipFill>
            <a:blip r:embed="rId16"/>
            <a:stretch>
              <a:fillRect l="0" t="0" r="0" b="0"/>
            </a:stretch>
          </a:blipFill>
        </p:spPr>
      </p:sp>
      <p:sp>
        <p:nvSpPr>
          <p:cNvPr name="Freeform 29" id="29"/>
          <p:cNvSpPr/>
          <p:nvPr/>
        </p:nvSpPr>
        <p:spPr>
          <a:xfrm flipH="false" flipV="false" rot="0">
            <a:off x="3645432" y="4471301"/>
            <a:ext cx="708480" cy="713807"/>
          </a:xfrm>
          <a:custGeom>
            <a:avLst/>
            <a:gdLst/>
            <a:ahLst/>
            <a:cxnLst/>
            <a:rect r="r" b="b" t="t" l="l"/>
            <a:pathLst>
              <a:path h="713807" w="708480">
                <a:moveTo>
                  <a:pt x="0" y="0"/>
                </a:moveTo>
                <a:lnTo>
                  <a:pt x="708481" y="0"/>
                </a:lnTo>
                <a:lnTo>
                  <a:pt x="708481" y="713807"/>
                </a:lnTo>
                <a:lnTo>
                  <a:pt x="0" y="713807"/>
                </a:lnTo>
                <a:lnTo>
                  <a:pt x="0" y="0"/>
                </a:lnTo>
                <a:close/>
              </a:path>
            </a:pathLst>
          </a:custGeom>
          <a:blipFill>
            <a:blip r:embed="rId17"/>
            <a:stretch>
              <a:fillRect l="-751" t="0" r="0" b="0"/>
            </a:stretch>
          </a:blipFill>
        </p:spPr>
      </p:sp>
      <p:sp>
        <p:nvSpPr>
          <p:cNvPr name="Freeform 30" id="30"/>
          <p:cNvSpPr/>
          <p:nvPr/>
        </p:nvSpPr>
        <p:spPr>
          <a:xfrm flipH="false" flipV="false" rot="0">
            <a:off x="789154" y="4438162"/>
            <a:ext cx="719134" cy="703193"/>
          </a:xfrm>
          <a:custGeom>
            <a:avLst/>
            <a:gdLst/>
            <a:ahLst/>
            <a:cxnLst/>
            <a:rect r="r" b="b" t="t" l="l"/>
            <a:pathLst>
              <a:path h="703193" w="719134">
                <a:moveTo>
                  <a:pt x="0" y="0"/>
                </a:moveTo>
                <a:lnTo>
                  <a:pt x="719134" y="0"/>
                </a:lnTo>
                <a:lnTo>
                  <a:pt x="719134" y="703194"/>
                </a:lnTo>
                <a:lnTo>
                  <a:pt x="0" y="703194"/>
                </a:lnTo>
                <a:lnTo>
                  <a:pt x="0" y="0"/>
                </a:lnTo>
                <a:close/>
              </a:path>
            </a:pathLst>
          </a:custGeom>
          <a:blipFill>
            <a:blip r:embed="rId18"/>
            <a:stretch>
              <a:fillRect l="-5" t="0" r="0" b="-1509"/>
            </a:stretch>
          </a:blipFill>
        </p:spPr>
      </p:sp>
      <p:sp>
        <p:nvSpPr>
          <p:cNvPr name="TextBox 31" id="31"/>
          <p:cNvSpPr txBox="true"/>
          <p:nvPr/>
        </p:nvSpPr>
        <p:spPr>
          <a:xfrm rot="0">
            <a:off x="1173230" y="1712099"/>
            <a:ext cx="7711940" cy="812292"/>
          </a:xfrm>
          <a:prstGeom prst="rect">
            <a:avLst/>
          </a:prstGeom>
        </p:spPr>
        <p:txBody>
          <a:bodyPr anchor="t" rtlCol="false" tIns="0" lIns="0" bIns="0" rIns="0">
            <a:spAutoFit/>
          </a:bodyPr>
          <a:lstStyle/>
          <a:p>
            <a:pPr algn="ctr">
              <a:lnSpc>
                <a:spcPts val="2184"/>
              </a:lnSpc>
            </a:pPr>
            <a:r>
              <a:rPr lang="en-US" sz="1400">
                <a:solidFill>
                  <a:srgbClr val="102A4D"/>
                </a:solidFill>
                <a:latin typeface="Merriweather"/>
                <a:ea typeface="Merriweather"/>
                <a:cs typeface="Merriweather"/>
                <a:sym typeface="Merriweather"/>
              </a:rPr>
              <a:t>Se recomie</a:t>
            </a:r>
            <a:r>
              <a:rPr lang="en-US" sz="1400">
                <a:solidFill>
                  <a:srgbClr val="102A4D"/>
                </a:solidFill>
                <a:latin typeface="Merriweather"/>
                <a:ea typeface="Merriweather"/>
                <a:cs typeface="Merriweather"/>
                <a:sym typeface="Merriweather"/>
              </a:rPr>
              <a:t>nda </a:t>
            </a:r>
            <a:r>
              <a:rPr lang="en-US" sz="1400" u="sng">
                <a:solidFill>
                  <a:srgbClr val="102A4D"/>
                </a:solidFill>
                <a:latin typeface="Merriweather"/>
                <a:ea typeface="Merriweather"/>
                <a:cs typeface="Merriweather"/>
                <a:sym typeface="Merriweather"/>
              </a:rPr>
              <a:t>nunca</a:t>
            </a:r>
            <a:r>
              <a:rPr lang="en-US" sz="1400">
                <a:solidFill>
                  <a:srgbClr val="102A4D"/>
                </a:solidFill>
                <a:latin typeface="Merriweather"/>
                <a:ea typeface="Merriweather"/>
                <a:cs typeface="Merriweather"/>
                <a:sym typeface="Merriweather"/>
              </a:rPr>
              <a:t> dormir co</a:t>
            </a:r>
            <a:r>
              <a:rPr lang="en-US" sz="1400" u="none">
                <a:solidFill>
                  <a:srgbClr val="102A4D"/>
                </a:solidFill>
                <a:latin typeface="Merriweather"/>
                <a:ea typeface="Merriweather"/>
                <a:cs typeface="Merriweather"/>
                <a:sym typeface="Merriweather"/>
              </a:rPr>
              <a:t>n</a:t>
            </a:r>
            <a:r>
              <a:rPr lang="en-US" sz="1400">
                <a:solidFill>
                  <a:srgbClr val="102A4D"/>
                </a:solidFill>
                <a:latin typeface="Merriweather"/>
                <a:ea typeface="Merriweather"/>
                <a:cs typeface="Merriweather"/>
                <a:sym typeface="Merriweather"/>
              </a:rPr>
              <a:t> tu bebé, ya que aumen</a:t>
            </a:r>
            <a:r>
              <a:rPr lang="en-US" sz="1400">
                <a:solidFill>
                  <a:srgbClr val="102A4D"/>
                </a:solidFill>
                <a:latin typeface="Merriweather"/>
                <a:ea typeface="Merriweather"/>
                <a:cs typeface="Merriweather"/>
                <a:sym typeface="Merriweather"/>
              </a:rPr>
              <a:t>ta signifi</a:t>
            </a:r>
            <a:r>
              <a:rPr lang="en-US" sz="1400">
                <a:solidFill>
                  <a:srgbClr val="102A4D"/>
                </a:solidFill>
                <a:latin typeface="Merriweather"/>
                <a:ea typeface="Merriweather"/>
                <a:cs typeface="Merriweather"/>
                <a:sym typeface="Merriweather"/>
              </a:rPr>
              <a:t>cativamente el riesgo de lesiones y asfixia. Ciertas situaciones hacen que dormir con tu bebé sea aún más peligroso. Estas situaciones incluyen:</a:t>
            </a:r>
          </a:p>
        </p:txBody>
      </p:sp>
      <p:sp>
        <p:nvSpPr>
          <p:cNvPr name="TextBox 32" id="32"/>
          <p:cNvSpPr txBox="true"/>
          <p:nvPr/>
        </p:nvSpPr>
        <p:spPr>
          <a:xfrm rot="0">
            <a:off x="-599678" y="1076085"/>
            <a:ext cx="11342020" cy="469240"/>
          </a:xfrm>
          <a:prstGeom prst="rect">
            <a:avLst/>
          </a:prstGeom>
        </p:spPr>
        <p:txBody>
          <a:bodyPr anchor="t" rtlCol="false" tIns="0" lIns="0" bIns="0" rIns="0">
            <a:spAutoFit/>
          </a:bodyPr>
          <a:lstStyle/>
          <a:p>
            <a:pPr algn="ctr">
              <a:lnSpc>
                <a:spcPts val="3642"/>
              </a:lnSpc>
            </a:pPr>
            <a:r>
              <a:rPr lang="en-US" sz="2801" b="true">
                <a:solidFill>
                  <a:srgbClr val="102A4D"/>
                </a:solidFill>
                <a:latin typeface="Sonny Gothic Condensed 1 Heavy"/>
                <a:ea typeface="Sonny Gothic Condensed 1 Heavy"/>
                <a:cs typeface="Sonny Gothic Condensed 1 Heavy"/>
                <a:sym typeface="Sonny Gothic Condensed 1 Heavy"/>
              </a:rPr>
              <a:t>Dormir con tu bebé: comprendiendo los riesgos</a:t>
            </a:r>
          </a:p>
        </p:txBody>
      </p:sp>
      <p:sp>
        <p:nvSpPr>
          <p:cNvPr name="TextBox 33" id="33"/>
          <p:cNvSpPr txBox="true"/>
          <p:nvPr/>
        </p:nvSpPr>
        <p:spPr>
          <a:xfrm rot="0">
            <a:off x="2056349" y="6466826"/>
            <a:ext cx="6267493" cy="641350"/>
          </a:xfrm>
          <a:prstGeom prst="rect">
            <a:avLst/>
          </a:prstGeom>
        </p:spPr>
        <p:txBody>
          <a:bodyPr anchor="t" rtlCol="false" tIns="0" lIns="0" bIns="0" rIns="0">
            <a:spAutoFit/>
          </a:bodyPr>
          <a:lstStyle/>
          <a:p>
            <a:pPr algn="l">
              <a:lnSpc>
                <a:spcPts val="2599"/>
              </a:lnSpc>
            </a:pPr>
            <a:r>
              <a:rPr lang="en-US" sz="1999">
                <a:solidFill>
                  <a:srgbClr val="FFFFFF"/>
                </a:solidFill>
                <a:latin typeface="Sonny Gothic Condensed 2"/>
                <a:ea typeface="Sonny Gothic Condensed 2"/>
                <a:cs typeface="Sonny Gothic Condensed 2"/>
                <a:sym typeface="Sonny Gothic Condensed 2"/>
              </a:rPr>
              <a:t>¿Hay ocasiones en que el bebé duerme contigo o con otra persona?</a:t>
            </a:r>
          </a:p>
        </p:txBody>
      </p:sp>
      <p:sp>
        <p:nvSpPr>
          <p:cNvPr name="TextBox 34" id="34"/>
          <p:cNvSpPr txBox="true"/>
          <p:nvPr/>
        </p:nvSpPr>
        <p:spPr>
          <a:xfrm rot="0">
            <a:off x="1730897" y="3018843"/>
            <a:ext cx="3313483" cy="229845"/>
          </a:xfrm>
          <a:prstGeom prst="rect">
            <a:avLst/>
          </a:prstGeom>
        </p:spPr>
        <p:txBody>
          <a:bodyPr anchor="t" rtlCol="false" tIns="0" lIns="0" bIns="0" rIns="0">
            <a:spAutoFit/>
          </a:bodyPr>
          <a:lstStyle/>
          <a:p>
            <a:pPr algn="l">
              <a:lnSpc>
                <a:spcPts val="1822"/>
              </a:lnSpc>
            </a:pPr>
            <a:r>
              <a:rPr lang="en-US" sz="1401" b="true">
                <a:solidFill>
                  <a:srgbClr val="102A4D"/>
                </a:solidFill>
                <a:latin typeface="Sonny Gothic Condensed 1 Heavy"/>
                <a:ea typeface="Sonny Gothic Condensed 1 Heavy"/>
                <a:cs typeface="Sonny Gothic Condensed 1 Heavy"/>
                <a:sym typeface="Sonny Gothic Condensed 1 Heavy"/>
              </a:rPr>
              <a:t>Tu bebé…</a:t>
            </a:r>
          </a:p>
        </p:txBody>
      </p:sp>
      <p:sp>
        <p:nvSpPr>
          <p:cNvPr name="TextBox 35" id="35"/>
          <p:cNvSpPr txBox="true"/>
          <p:nvPr/>
        </p:nvSpPr>
        <p:spPr>
          <a:xfrm rot="0">
            <a:off x="4517810" y="2904543"/>
            <a:ext cx="1955149" cy="458313"/>
          </a:xfrm>
          <a:prstGeom prst="rect">
            <a:avLst/>
          </a:prstGeom>
        </p:spPr>
        <p:txBody>
          <a:bodyPr anchor="t" rtlCol="false" tIns="0" lIns="0" bIns="0" rIns="0">
            <a:spAutoFit/>
          </a:bodyPr>
          <a:lstStyle/>
          <a:p>
            <a:pPr algn="l">
              <a:lnSpc>
                <a:spcPts val="1822"/>
              </a:lnSpc>
            </a:pPr>
            <a:r>
              <a:rPr lang="en-US" sz="1401" b="true">
                <a:solidFill>
                  <a:srgbClr val="102A4D"/>
                </a:solidFill>
                <a:latin typeface="Sonny Gothic Condensed 1 Heavy"/>
                <a:ea typeface="Sonny Gothic Condensed 1 Heavy"/>
                <a:cs typeface="Sonny Gothic Condensed 1 Heavy"/>
                <a:sym typeface="Sonny Gothic Condensed 1 Heavy"/>
              </a:rPr>
              <a:t>La persona que duerme con el bebé…</a:t>
            </a:r>
          </a:p>
        </p:txBody>
      </p:sp>
      <p:sp>
        <p:nvSpPr>
          <p:cNvPr name="TextBox 36" id="36"/>
          <p:cNvSpPr txBox="true"/>
          <p:nvPr/>
        </p:nvSpPr>
        <p:spPr>
          <a:xfrm rot="0">
            <a:off x="7612504" y="3018843"/>
            <a:ext cx="2109509" cy="229779"/>
          </a:xfrm>
          <a:prstGeom prst="rect">
            <a:avLst/>
          </a:prstGeom>
        </p:spPr>
        <p:txBody>
          <a:bodyPr anchor="t" rtlCol="false" tIns="0" lIns="0" bIns="0" rIns="0">
            <a:spAutoFit/>
          </a:bodyPr>
          <a:lstStyle/>
          <a:p>
            <a:pPr algn="l">
              <a:lnSpc>
                <a:spcPts val="1822"/>
              </a:lnSpc>
            </a:pPr>
            <a:r>
              <a:rPr lang="en-US" sz="1401" b="true">
                <a:solidFill>
                  <a:srgbClr val="102A4D"/>
                </a:solidFill>
                <a:latin typeface="Sonny Gothic Condensed 1 Heavy"/>
                <a:ea typeface="Sonny Gothic Condensed 1 Heavy"/>
                <a:cs typeface="Sonny Gothic Condensed 1 Heavy"/>
                <a:sym typeface="Sonny Gothic Condensed 1 Heavy"/>
              </a:rPr>
              <a:t>El lugar donde duerme…</a:t>
            </a:r>
          </a:p>
        </p:txBody>
      </p:sp>
      <p:sp>
        <p:nvSpPr>
          <p:cNvPr name="TextBox 37" id="37"/>
          <p:cNvSpPr txBox="true"/>
          <p:nvPr/>
        </p:nvSpPr>
        <p:spPr>
          <a:xfrm rot="0">
            <a:off x="1730897" y="3679088"/>
            <a:ext cx="1886625" cy="765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Nació más de 3 semanas antes de tiempo o pesó menos de 2.5 kg (5 lb 8 oz) al nacer.</a:t>
            </a:r>
          </a:p>
        </p:txBody>
      </p:sp>
      <p:sp>
        <p:nvSpPr>
          <p:cNvPr name="TextBox 38" id="38"/>
          <p:cNvSpPr txBox="true"/>
          <p:nvPr/>
        </p:nvSpPr>
        <p:spPr>
          <a:xfrm rot="0">
            <a:off x="4517810" y="3679088"/>
            <a:ext cx="2065058" cy="765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Consumió alcohol, medicamentos o drogas que dificultan despertarse, o está muy cansada.</a:t>
            </a:r>
          </a:p>
        </p:txBody>
      </p:sp>
      <p:sp>
        <p:nvSpPr>
          <p:cNvPr name="TextBox 39" id="39"/>
          <p:cNvSpPr txBox="true"/>
          <p:nvPr/>
        </p:nvSpPr>
        <p:spPr>
          <a:xfrm rot="0">
            <a:off x="7612504" y="3679088"/>
            <a:ext cx="1891974" cy="765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Tiene almohadas, mantas, una almohada de lactancia o un colchón muy blando.</a:t>
            </a:r>
          </a:p>
        </p:txBody>
      </p:sp>
      <p:sp>
        <p:nvSpPr>
          <p:cNvPr name="TextBox 40" id="40"/>
          <p:cNvSpPr txBox="true"/>
          <p:nvPr/>
        </p:nvSpPr>
        <p:spPr>
          <a:xfrm rot="0">
            <a:off x="1730897" y="4686687"/>
            <a:ext cx="1422677" cy="384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Tiene menos de 4 meses de edad.</a:t>
            </a:r>
          </a:p>
        </p:txBody>
      </p:sp>
      <p:sp>
        <p:nvSpPr>
          <p:cNvPr name="TextBox 41" id="41"/>
          <p:cNvSpPr txBox="true"/>
          <p:nvPr/>
        </p:nvSpPr>
        <p:spPr>
          <a:xfrm rot="0">
            <a:off x="4517810" y="4686687"/>
            <a:ext cx="1364779" cy="384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Usa tabaco (fuma o vapea).</a:t>
            </a:r>
          </a:p>
        </p:txBody>
      </p:sp>
      <p:sp>
        <p:nvSpPr>
          <p:cNvPr name="TextBox 42" id="42"/>
          <p:cNvSpPr txBox="true"/>
          <p:nvPr/>
        </p:nvSpPr>
        <p:spPr>
          <a:xfrm rot="0">
            <a:off x="7612504" y="4686687"/>
            <a:ext cx="1422677" cy="384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Es un sofá, sillón reclinable o silla.</a:t>
            </a:r>
          </a:p>
        </p:txBody>
      </p:sp>
      <p:sp>
        <p:nvSpPr>
          <p:cNvPr name="TextBox 43" id="43"/>
          <p:cNvSpPr txBox="true"/>
          <p:nvPr/>
        </p:nvSpPr>
        <p:spPr>
          <a:xfrm rot="0">
            <a:off x="1730897" y="5306204"/>
            <a:ext cx="1666885" cy="5752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Estuvo expuesto al humo o al vapeo durante el embarazo.</a:t>
            </a:r>
          </a:p>
        </p:txBody>
      </p:sp>
      <p:sp>
        <p:nvSpPr>
          <p:cNvPr name="TextBox 44" id="44"/>
          <p:cNvSpPr txBox="true"/>
          <p:nvPr/>
        </p:nvSpPr>
        <p:spPr>
          <a:xfrm rot="0">
            <a:off x="4517810" y="5406216"/>
            <a:ext cx="1608499" cy="3847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No es el padre o la madre del bebé.</a:t>
            </a:r>
          </a:p>
        </p:txBody>
      </p:sp>
      <p:sp>
        <p:nvSpPr>
          <p:cNvPr name="TextBox 45" id="45"/>
          <p:cNvSpPr txBox="true"/>
          <p:nvPr/>
        </p:nvSpPr>
        <p:spPr>
          <a:xfrm rot="0">
            <a:off x="7612504" y="5306204"/>
            <a:ext cx="1714376" cy="575285"/>
          </a:xfrm>
          <a:prstGeom prst="rect">
            <a:avLst/>
          </a:prstGeom>
        </p:spPr>
        <p:txBody>
          <a:bodyPr anchor="t" rtlCol="false" tIns="0" lIns="0" bIns="0" rIns="0">
            <a:spAutoFit/>
          </a:bodyPr>
          <a:lstStyle/>
          <a:p>
            <a:pPr algn="l">
              <a:lnSpc>
                <a:spcPts val="1562"/>
              </a:lnSpc>
            </a:pPr>
            <a:r>
              <a:rPr lang="en-US" sz="1201" b="true">
                <a:solidFill>
                  <a:srgbClr val="102A4D"/>
                </a:solidFill>
                <a:latin typeface="Sonny Gothic Condensed 1 Heavy"/>
                <a:ea typeface="Sonny Gothic Condensed 1 Heavy"/>
                <a:cs typeface="Sonny Gothic Condensed 1 Heavy"/>
                <a:sym typeface="Sonny Gothic Condensed 1 Heavy"/>
              </a:rPr>
              <a:t>Incluye a otros adultos, niños y/o mascotas en la cama.</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02A4D"/>
        </a:solidFill>
      </p:bgPr>
    </p:bg>
    <p:spTree>
      <p:nvGrpSpPr>
        <p:cNvPr id="1" name=""/>
        <p:cNvGrpSpPr/>
        <p:nvPr/>
      </p:nvGrpSpPr>
      <p:grpSpPr>
        <a:xfrm>
          <a:off x="0" y="0"/>
          <a:ext cx="0" cy="0"/>
          <a:chOff x="0" y="0"/>
          <a:chExt cx="0" cy="0"/>
        </a:xfrm>
      </p:grpSpPr>
      <p:sp>
        <p:nvSpPr>
          <p:cNvPr name="AutoShape 2" id="2"/>
          <p:cNvSpPr/>
          <p:nvPr/>
        </p:nvSpPr>
        <p:spPr>
          <a:xfrm>
            <a:off x="480011" y="2115833"/>
            <a:ext cx="2526057" cy="0"/>
          </a:xfrm>
          <a:prstGeom prst="line">
            <a:avLst/>
          </a:prstGeom>
          <a:ln cap="rnd" w="123825">
            <a:solidFill>
              <a:srgbClr val="FFCE7A"/>
            </a:solidFill>
            <a:prstDash val="solid"/>
            <a:headEnd type="none" len="sm" w="sm"/>
            <a:tailEnd type="none" len="sm" w="sm"/>
          </a:ln>
        </p:spPr>
      </p:sp>
      <p:sp>
        <p:nvSpPr>
          <p:cNvPr name="AutoShape 3" id="3"/>
          <p:cNvSpPr/>
          <p:nvPr/>
        </p:nvSpPr>
        <p:spPr>
          <a:xfrm>
            <a:off x="4196837" y="1494724"/>
            <a:ext cx="511753" cy="0"/>
          </a:xfrm>
          <a:prstGeom prst="line">
            <a:avLst/>
          </a:prstGeom>
          <a:ln cap="rnd" w="123825">
            <a:solidFill>
              <a:srgbClr val="FFCE7A"/>
            </a:solidFill>
            <a:prstDash val="solid"/>
            <a:headEnd type="none" len="sm" w="sm"/>
            <a:tailEnd type="none" len="sm" w="sm"/>
          </a:ln>
        </p:spPr>
      </p:sp>
      <p:sp>
        <p:nvSpPr>
          <p:cNvPr name="TextBox 4" id="4"/>
          <p:cNvSpPr txBox="true"/>
          <p:nvPr/>
        </p:nvSpPr>
        <p:spPr>
          <a:xfrm rot="0">
            <a:off x="427218" y="896048"/>
            <a:ext cx="5541710" cy="1219785"/>
          </a:xfrm>
          <a:prstGeom prst="rect">
            <a:avLst/>
          </a:prstGeom>
        </p:spPr>
        <p:txBody>
          <a:bodyPr anchor="t" rtlCol="false" tIns="0" lIns="0" bIns="0" rIns="0">
            <a:spAutoFit/>
          </a:bodyPr>
          <a:lstStyle/>
          <a:p>
            <a:pPr algn="ctr">
              <a:lnSpc>
                <a:spcPts val="4768"/>
              </a:lnSpc>
              <a:spcBef>
                <a:spcPct val="0"/>
              </a:spcBef>
            </a:pPr>
            <a:r>
              <a:rPr lang="en-US" b="true" sz="3668">
                <a:solidFill>
                  <a:srgbClr val="FFFFFF"/>
                </a:solidFill>
                <a:latin typeface="Sonny Gothic Condensed 1 Heavy"/>
                <a:ea typeface="Sonny Gothic Condensed 1 Heavy"/>
                <a:cs typeface="Sonny Gothic Condensed 1 Heavy"/>
                <a:sym typeface="Sonny Gothic Condensed 1 Heavy"/>
              </a:rPr>
              <a:t>Comparte tu habitación con tu bebé,</a:t>
            </a:r>
          </a:p>
        </p:txBody>
      </p:sp>
      <p:sp>
        <p:nvSpPr>
          <p:cNvPr name="TextBox 5" id="5"/>
          <p:cNvSpPr txBox="true"/>
          <p:nvPr/>
        </p:nvSpPr>
        <p:spPr>
          <a:xfrm rot="0">
            <a:off x="731520" y="2060980"/>
            <a:ext cx="4933106" cy="886254"/>
          </a:xfrm>
          <a:prstGeom prst="rect">
            <a:avLst/>
          </a:prstGeom>
        </p:spPr>
        <p:txBody>
          <a:bodyPr anchor="t" rtlCol="false" tIns="0" lIns="0" bIns="0" rIns="0">
            <a:spAutoFit/>
          </a:bodyPr>
          <a:lstStyle/>
          <a:p>
            <a:pPr algn="ctr">
              <a:lnSpc>
                <a:spcPts val="7069"/>
              </a:lnSpc>
            </a:pPr>
            <a:r>
              <a:rPr lang="en-US" sz="5891" b="true">
                <a:solidFill>
                  <a:srgbClr val="FFFFFF"/>
                </a:solidFill>
                <a:latin typeface="Sonny Gothic Condensed 1 Heavy"/>
                <a:ea typeface="Sonny Gothic Condensed 1 Heavy"/>
                <a:cs typeface="Sonny Gothic Condensed 1 Heavy"/>
                <a:sym typeface="Sonny Gothic Condensed 1 Heavy"/>
              </a:rPr>
              <a:t>No Tu Cama.</a:t>
            </a:r>
          </a:p>
        </p:txBody>
      </p:sp>
      <p:sp>
        <p:nvSpPr>
          <p:cNvPr name="AutoShape 6" id="6"/>
          <p:cNvSpPr/>
          <p:nvPr/>
        </p:nvSpPr>
        <p:spPr>
          <a:xfrm>
            <a:off x="735297" y="2960256"/>
            <a:ext cx="4933106" cy="0"/>
          </a:xfrm>
          <a:prstGeom prst="line">
            <a:avLst/>
          </a:prstGeom>
          <a:ln cap="rnd" w="123825">
            <a:solidFill>
              <a:srgbClr val="FFCE7A"/>
            </a:solidFill>
            <a:prstDash val="solid"/>
            <a:headEnd type="none" len="sm" w="sm"/>
            <a:tailEnd type="none" len="sm" w="sm"/>
          </a:ln>
        </p:spPr>
      </p:sp>
      <p:grpSp>
        <p:nvGrpSpPr>
          <p:cNvPr name="Group 7" id="7"/>
          <p:cNvGrpSpPr/>
          <p:nvPr/>
        </p:nvGrpSpPr>
        <p:grpSpPr>
          <a:xfrm rot="0">
            <a:off x="8132594" y="4241799"/>
            <a:ext cx="1813910" cy="1936035"/>
            <a:chOff x="0" y="0"/>
            <a:chExt cx="308611" cy="329389"/>
          </a:xfrm>
        </p:grpSpPr>
        <p:sp>
          <p:nvSpPr>
            <p:cNvPr name="Freeform 8" id="8"/>
            <p:cNvSpPr/>
            <p:nvPr/>
          </p:nvSpPr>
          <p:spPr>
            <a:xfrm flipH="false" flipV="false" rot="0">
              <a:off x="0" y="0"/>
              <a:ext cx="308611" cy="329389"/>
            </a:xfrm>
            <a:custGeom>
              <a:avLst/>
              <a:gdLst/>
              <a:ahLst/>
              <a:cxnLst/>
              <a:rect r="r" b="b" t="t" l="l"/>
              <a:pathLst>
                <a:path h="329389" w="308611">
                  <a:moveTo>
                    <a:pt x="0" y="0"/>
                  </a:moveTo>
                  <a:lnTo>
                    <a:pt x="308611" y="0"/>
                  </a:lnTo>
                  <a:lnTo>
                    <a:pt x="308611" y="329389"/>
                  </a:lnTo>
                  <a:lnTo>
                    <a:pt x="0" y="329389"/>
                  </a:lnTo>
                  <a:close/>
                </a:path>
              </a:pathLst>
            </a:custGeom>
            <a:blipFill>
              <a:blip r:embed="rId3"/>
              <a:stretch>
                <a:fillRect l="-3366" t="0" r="-3366" b="0"/>
              </a:stretch>
            </a:blipFill>
            <a:ln cap="sq">
              <a:noFill/>
              <a:prstDash val="solid"/>
              <a:miter/>
            </a:ln>
          </p:spPr>
        </p:sp>
      </p:grpSp>
      <p:grpSp>
        <p:nvGrpSpPr>
          <p:cNvPr name="Group 9" id="9"/>
          <p:cNvGrpSpPr/>
          <p:nvPr/>
        </p:nvGrpSpPr>
        <p:grpSpPr>
          <a:xfrm rot="0">
            <a:off x="6722894" y="4362896"/>
            <a:ext cx="1531471" cy="1449552"/>
            <a:chOff x="0" y="0"/>
            <a:chExt cx="348004" cy="329389"/>
          </a:xfrm>
        </p:grpSpPr>
        <p:sp>
          <p:nvSpPr>
            <p:cNvPr name="Freeform 10" id="10"/>
            <p:cNvSpPr/>
            <p:nvPr/>
          </p:nvSpPr>
          <p:spPr>
            <a:xfrm flipH="false" flipV="false" rot="0">
              <a:off x="0" y="0"/>
              <a:ext cx="348004" cy="329389"/>
            </a:xfrm>
            <a:custGeom>
              <a:avLst/>
              <a:gdLst/>
              <a:ahLst/>
              <a:cxnLst/>
              <a:rect r="r" b="b" t="t" l="l"/>
              <a:pathLst>
                <a:path h="329389" w="348004">
                  <a:moveTo>
                    <a:pt x="0" y="0"/>
                  </a:moveTo>
                  <a:lnTo>
                    <a:pt x="348004" y="0"/>
                  </a:lnTo>
                  <a:lnTo>
                    <a:pt x="348004" y="329389"/>
                  </a:lnTo>
                  <a:lnTo>
                    <a:pt x="0" y="329389"/>
                  </a:lnTo>
                  <a:close/>
                </a:path>
              </a:pathLst>
            </a:custGeom>
            <a:blipFill>
              <a:blip r:embed="rId4"/>
              <a:stretch>
                <a:fillRect l="0" t="-2825" r="0" b="-2825"/>
              </a:stretch>
            </a:blipFill>
            <a:ln cap="sq">
              <a:noFill/>
              <a:prstDash val="solid"/>
              <a:miter/>
            </a:ln>
          </p:spPr>
        </p:sp>
      </p:grpSp>
      <p:grpSp>
        <p:nvGrpSpPr>
          <p:cNvPr name="Group 11" id="11"/>
          <p:cNvGrpSpPr/>
          <p:nvPr/>
        </p:nvGrpSpPr>
        <p:grpSpPr>
          <a:xfrm rot="0">
            <a:off x="4150769" y="4415366"/>
            <a:ext cx="1484955" cy="1405524"/>
            <a:chOff x="0" y="0"/>
            <a:chExt cx="348004" cy="329389"/>
          </a:xfrm>
        </p:grpSpPr>
        <p:sp>
          <p:nvSpPr>
            <p:cNvPr name="Freeform 12" id="12"/>
            <p:cNvSpPr/>
            <p:nvPr/>
          </p:nvSpPr>
          <p:spPr>
            <a:xfrm flipH="false" flipV="false" rot="0">
              <a:off x="0" y="0"/>
              <a:ext cx="348004" cy="329389"/>
            </a:xfrm>
            <a:custGeom>
              <a:avLst/>
              <a:gdLst/>
              <a:ahLst/>
              <a:cxnLst/>
              <a:rect r="r" b="b" t="t" l="l"/>
              <a:pathLst>
                <a:path h="329389" w="348004">
                  <a:moveTo>
                    <a:pt x="0" y="0"/>
                  </a:moveTo>
                  <a:lnTo>
                    <a:pt x="348004" y="0"/>
                  </a:lnTo>
                  <a:lnTo>
                    <a:pt x="348004" y="329389"/>
                  </a:lnTo>
                  <a:lnTo>
                    <a:pt x="0" y="329389"/>
                  </a:lnTo>
                  <a:close/>
                </a:path>
              </a:pathLst>
            </a:custGeom>
            <a:blipFill>
              <a:blip r:embed="rId5"/>
              <a:stretch>
                <a:fillRect l="0" t="-2825" r="0" b="-2825"/>
              </a:stretch>
            </a:blipFill>
            <a:ln cap="sq">
              <a:noFill/>
              <a:prstDash val="solid"/>
              <a:miter/>
            </a:ln>
          </p:spPr>
        </p:sp>
      </p:grpSp>
      <p:grpSp>
        <p:nvGrpSpPr>
          <p:cNvPr name="Group 13" id="13"/>
          <p:cNvGrpSpPr/>
          <p:nvPr/>
        </p:nvGrpSpPr>
        <p:grpSpPr>
          <a:xfrm rot="0">
            <a:off x="911143" y="3950038"/>
            <a:ext cx="1717422" cy="1605537"/>
            <a:chOff x="0" y="0"/>
            <a:chExt cx="348004" cy="325333"/>
          </a:xfrm>
        </p:grpSpPr>
        <p:sp>
          <p:nvSpPr>
            <p:cNvPr name="Freeform 14" id="14"/>
            <p:cNvSpPr/>
            <p:nvPr/>
          </p:nvSpPr>
          <p:spPr>
            <a:xfrm flipH="false" flipV="false" rot="0">
              <a:off x="0" y="0"/>
              <a:ext cx="348004" cy="325333"/>
            </a:xfrm>
            <a:custGeom>
              <a:avLst/>
              <a:gdLst/>
              <a:ahLst/>
              <a:cxnLst/>
              <a:rect r="r" b="b" t="t" l="l"/>
              <a:pathLst>
                <a:path h="325333" w="348004">
                  <a:moveTo>
                    <a:pt x="0" y="0"/>
                  </a:moveTo>
                  <a:lnTo>
                    <a:pt x="348004" y="0"/>
                  </a:lnTo>
                  <a:lnTo>
                    <a:pt x="348004" y="325333"/>
                  </a:lnTo>
                  <a:lnTo>
                    <a:pt x="0" y="325333"/>
                  </a:lnTo>
                  <a:close/>
                </a:path>
              </a:pathLst>
            </a:custGeom>
            <a:blipFill>
              <a:blip r:embed="rId6"/>
              <a:stretch>
                <a:fillRect l="0" t="-3484" r="0" b="-3484"/>
              </a:stretch>
            </a:blipFill>
            <a:ln cap="sq">
              <a:noFill/>
              <a:prstDash val="solid"/>
              <a:miter/>
            </a:ln>
          </p:spPr>
        </p:sp>
      </p:grpSp>
      <p:grpSp>
        <p:nvGrpSpPr>
          <p:cNvPr name="Group 15" id="15"/>
          <p:cNvGrpSpPr/>
          <p:nvPr/>
        </p:nvGrpSpPr>
        <p:grpSpPr>
          <a:xfrm rot="0">
            <a:off x="1110146" y="4381461"/>
            <a:ext cx="1827288" cy="1729546"/>
            <a:chOff x="0" y="0"/>
            <a:chExt cx="348004" cy="329389"/>
          </a:xfrm>
        </p:grpSpPr>
        <p:sp>
          <p:nvSpPr>
            <p:cNvPr name="Freeform 16" id="16"/>
            <p:cNvSpPr/>
            <p:nvPr/>
          </p:nvSpPr>
          <p:spPr>
            <a:xfrm flipH="false" flipV="false" rot="0">
              <a:off x="0" y="0"/>
              <a:ext cx="348004" cy="329389"/>
            </a:xfrm>
            <a:custGeom>
              <a:avLst/>
              <a:gdLst/>
              <a:ahLst/>
              <a:cxnLst/>
              <a:rect r="r" b="b" t="t" l="l"/>
              <a:pathLst>
                <a:path h="329389" w="348004">
                  <a:moveTo>
                    <a:pt x="0" y="0"/>
                  </a:moveTo>
                  <a:lnTo>
                    <a:pt x="348004" y="0"/>
                  </a:lnTo>
                  <a:lnTo>
                    <a:pt x="348004" y="329389"/>
                  </a:lnTo>
                  <a:lnTo>
                    <a:pt x="0" y="329389"/>
                  </a:lnTo>
                  <a:close/>
                </a:path>
              </a:pathLst>
            </a:custGeom>
            <a:blipFill>
              <a:blip r:embed="rId7"/>
              <a:stretch>
                <a:fillRect l="-13017" t="-13828" r="-12041" b="-18298"/>
              </a:stretch>
            </a:blipFill>
            <a:ln cap="sq">
              <a:noFill/>
              <a:prstDash val="solid"/>
              <a:miter/>
            </a:ln>
          </p:spPr>
        </p:sp>
      </p:grpSp>
      <p:grpSp>
        <p:nvGrpSpPr>
          <p:cNvPr name="Group 17" id="17"/>
          <p:cNvGrpSpPr/>
          <p:nvPr/>
        </p:nvGrpSpPr>
        <p:grpSpPr>
          <a:xfrm rot="0">
            <a:off x="6476018" y="876205"/>
            <a:ext cx="3365593" cy="3365593"/>
            <a:chOff x="0" y="0"/>
            <a:chExt cx="812800" cy="812800"/>
          </a:xfrm>
        </p:grpSpPr>
        <p:sp>
          <p:nvSpPr>
            <p:cNvPr name="Freeform 18" id="1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8"/>
              <a:stretch>
                <a:fillRect l="-30195" t="0" r="-19617" b="0"/>
              </a:stretch>
            </a:blipFill>
            <a:ln w="76200" cap="sq">
              <a:solidFill>
                <a:srgbClr val="FFCE7A"/>
              </a:solidFill>
              <a:prstDash val="solid"/>
              <a:miter/>
            </a:ln>
          </p:spPr>
        </p:sp>
      </p:grpSp>
      <p:sp>
        <p:nvSpPr>
          <p:cNvPr name="TextBox 19" id="19"/>
          <p:cNvSpPr txBox="true"/>
          <p:nvPr/>
        </p:nvSpPr>
        <p:spPr>
          <a:xfrm rot="0">
            <a:off x="539982" y="3117419"/>
            <a:ext cx="5316183" cy="917448"/>
          </a:xfrm>
          <a:prstGeom prst="rect">
            <a:avLst/>
          </a:prstGeom>
        </p:spPr>
        <p:txBody>
          <a:bodyPr anchor="t" rtlCol="false" tIns="0" lIns="0" bIns="0" rIns="0">
            <a:spAutoFit/>
          </a:bodyPr>
          <a:lstStyle/>
          <a:p>
            <a:pPr algn="ctr">
              <a:lnSpc>
                <a:spcPts val="2495"/>
              </a:lnSpc>
            </a:pPr>
            <a:r>
              <a:rPr lang="en-US" sz="1599">
                <a:solidFill>
                  <a:srgbClr val="FFFFFF"/>
                </a:solidFill>
                <a:latin typeface="Merriweather"/>
                <a:ea typeface="Merriweather"/>
                <a:cs typeface="Merriweather"/>
                <a:sym typeface="Merriweather"/>
              </a:rPr>
              <a:t>Colocar al bebé en su propia cuna, corral o moisés dentro de tu habitación ayudará a mantenerlo protegido mientras duerme.</a:t>
            </a:r>
          </a:p>
        </p:txBody>
      </p:sp>
      <p:sp>
        <p:nvSpPr>
          <p:cNvPr name="TextBox 20" id="20"/>
          <p:cNvSpPr txBox="true"/>
          <p:nvPr/>
        </p:nvSpPr>
        <p:spPr>
          <a:xfrm rot="0">
            <a:off x="838859" y="5843751"/>
            <a:ext cx="2726420" cy="1088517"/>
          </a:xfrm>
          <a:prstGeom prst="rect">
            <a:avLst/>
          </a:prstGeom>
        </p:spPr>
        <p:txBody>
          <a:bodyPr anchor="t" rtlCol="false" tIns="0" lIns="0" bIns="0" rIns="0">
            <a:spAutoFit/>
          </a:bodyPr>
          <a:lstStyle/>
          <a:p>
            <a:pPr algn="l">
              <a:lnSpc>
                <a:spcPts val="2184"/>
              </a:lnSpc>
            </a:pPr>
            <a:r>
              <a:rPr lang="en-US" sz="1400">
                <a:solidFill>
                  <a:srgbClr val="FAFAFA"/>
                </a:solidFill>
                <a:latin typeface="Merriweather"/>
                <a:ea typeface="Merriweather"/>
                <a:cs typeface="Merriweather"/>
                <a:sym typeface="Merriweather"/>
              </a:rPr>
              <a:t>Si lo llevas a tu cama para alimentarlo o</a:t>
            </a:r>
            <a:r>
              <a:rPr lang="en-US" sz="1400">
                <a:solidFill>
                  <a:srgbClr val="FAFAFA"/>
                </a:solidFill>
                <a:latin typeface="Merriweather"/>
                <a:ea typeface="Merriweather"/>
                <a:cs typeface="Merriweather"/>
                <a:sym typeface="Merriweather"/>
              </a:rPr>
              <a:t> cuidarlo,</a:t>
            </a:r>
          </a:p>
          <a:p>
            <a:pPr algn="l">
              <a:lnSpc>
                <a:spcPts val="2184"/>
              </a:lnSpc>
            </a:pPr>
            <a:r>
              <a:rPr lang="en-US" sz="1400">
                <a:solidFill>
                  <a:srgbClr val="FAFAFA"/>
                </a:solidFill>
                <a:latin typeface="Merriweather"/>
                <a:ea typeface="Merriweather"/>
                <a:cs typeface="Merriweather"/>
                <a:sym typeface="Merriweather"/>
              </a:rPr>
              <a:t> mueve todas las mantas y almohadas fuera del camino.</a:t>
            </a:r>
          </a:p>
        </p:txBody>
      </p:sp>
      <p:sp>
        <p:nvSpPr>
          <p:cNvPr name="TextBox 21" id="21"/>
          <p:cNvSpPr txBox="true"/>
          <p:nvPr/>
        </p:nvSpPr>
        <p:spPr>
          <a:xfrm rot="0">
            <a:off x="3937559" y="5843751"/>
            <a:ext cx="2461034" cy="1088517"/>
          </a:xfrm>
          <a:prstGeom prst="rect">
            <a:avLst/>
          </a:prstGeom>
        </p:spPr>
        <p:txBody>
          <a:bodyPr anchor="t" rtlCol="false" tIns="0" lIns="0" bIns="0" rIns="0">
            <a:spAutoFit/>
          </a:bodyPr>
          <a:lstStyle/>
          <a:p>
            <a:pPr algn="l">
              <a:lnSpc>
                <a:spcPts val="2184"/>
              </a:lnSpc>
            </a:pPr>
            <a:r>
              <a:rPr lang="en-US" sz="1400">
                <a:solidFill>
                  <a:srgbClr val="FAFAFA"/>
                </a:solidFill>
                <a:latin typeface="Merriweather"/>
                <a:ea typeface="Merriweather"/>
                <a:cs typeface="Merriweather"/>
                <a:sym typeface="Merriweather"/>
              </a:rPr>
              <a:t>Configura una alarma en tu teléfono para despertarte después</a:t>
            </a:r>
            <a:r>
              <a:rPr lang="en-US" sz="1400">
                <a:solidFill>
                  <a:srgbClr val="FAFAFA"/>
                </a:solidFill>
                <a:latin typeface="Merriweather"/>
                <a:ea typeface="Merriweather"/>
                <a:cs typeface="Merriweather"/>
                <a:sym typeface="Merriweather"/>
              </a:rPr>
              <a:t> de unos minutos, en caso de que te duermas.</a:t>
            </a:r>
          </a:p>
        </p:txBody>
      </p:sp>
      <p:sp>
        <p:nvSpPr>
          <p:cNvPr name="TextBox 22" id="22"/>
          <p:cNvSpPr txBox="true"/>
          <p:nvPr/>
        </p:nvSpPr>
        <p:spPr>
          <a:xfrm rot="0">
            <a:off x="6895966" y="5843751"/>
            <a:ext cx="2473256" cy="812292"/>
          </a:xfrm>
          <a:prstGeom prst="rect">
            <a:avLst/>
          </a:prstGeom>
        </p:spPr>
        <p:txBody>
          <a:bodyPr anchor="t" rtlCol="false" tIns="0" lIns="0" bIns="0" rIns="0">
            <a:spAutoFit/>
          </a:bodyPr>
          <a:lstStyle/>
          <a:p>
            <a:pPr algn="l">
              <a:lnSpc>
                <a:spcPts val="2184"/>
              </a:lnSpc>
            </a:pPr>
            <a:r>
              <a:rPr lang="en-US" sz="1400">
                <a:solidFill>
                  <a:srgbClr val="FAFAFA"/>
                </a:solidFill>
                <a:latin typeface="Merriweather"/>
                <a:ea typeface="Merriweather"/>
                <a:cs typeface="Merriweather"/>
                <a:sym typeface="Merriweather"/>
              </a:rPr>
              <a:t>Después de cuidar a tu bebé,</a:t>
            </a:r>
          </a:p>
          <a:p>
            <a:pPr algn="l">
              <a:lnSpc>
                <a:spcPts val="2184"/>
              </a:lnSpc>
            </a:pPr>
            <a:r>
              <a:rPr lang="en-US" sz="1400">
                <a:solidFill>
                  <a:srgbClr val="FAFAFA"/>
                </a:solidFill>
                <a:latin typeface="Merriweather"/>
                <a:ea typeface="Merriweather"/>
                <a:cs typeface="Merriweather"/>
                <a:sym typeface="Merriweather"/>
              </a:rPr>
              <a:t> vuélv</a:t>
            </a:r>
            <a:r>
              <a:rPr lang="en-US" sz="1400">
                <a:solidFill>
                  <a:srgbClr val="FAFAFA"/>
                </a:solidFill>
                <a:latin typeface="Merriweather"/>
                <a:ea typeface="Merriweather"/>
                <a:cs typeface="Merriweather"/>
                <a:sym typeface="Merriweather"/>
              </a:rPr>
              <a:t>elo a colocar en su propio espacio para dormir.</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02A4D"/>
        </a:solidFill>
      </p:bgPr>
    </p:bg>
    <p:spTree>
      <p:nvGrpSpPr>
        <p:cNvPr id="1" name=""/>
        <p:cNvGrpSpPr/>
        <p:nvPr/>
      </p:nvGrpSpPr>
      <p:grpSpPr>
        <a:xfrm>
          <a:off x="0" y="0"/>
          <a:ext cx="0" cy="0"/>
          <a:chOff x="0" y="0"/>
          <a:chExt cx="0" cy="0"/>
        </a:xfrm>
      </p:grpSpPr>
      <p:sp>
        <p:nvSpPr>
          <p:cNvPr name="AutoShape 2" id="2"/>
          <p:cNvSpPr/>
          <p:nvPr/>
        </p:nvSpPr>
        <p:spPr>
          <a:xfrm flipV="true">
            <a:off x="2121305" y="1480318"/>
            <a:ext cx="1694076" cy="0"/>
          </a:xfrm>
          <a:prstGeom prst="line">
            <a:avLst/>
          </a:prstGeom>
          <a:ln cap="rnd" w="123825">
            <a:solidFill>
              <a:srgbClr val="FFCE7A"/>
            </a:solidFill>
            <a:prstDash val="solid"/>
            <a:headEnd type="none" len="sm" w="sm"/>
            <a:tailEnd type="none" len="sm" w="sm"/>
          </a:ln>
        </p:spPr>
      </p:sp>
      <p:sp>
        <p:nvSpPr>
          <p:cNvPr name="TextBox 3" id="3"/>
          <p:cNvSpPr txBox="true"/>
          <p:nvPr/>
        </p:nvSpPr>
        <p:spPr>
          <a:xfrm rot="0">
            <a:off x="811914" y="651643"/>
            <a:ext cx="8434572" cy="828675"/>
          </a:xfrm>
          <a:prstGeom prst="rect">
            <a:avLst/>
          </a:prstGeom>
        </p:spPr>
        <p:txBody>
          <a:bodyPr anchor="t" rtlCol="false" tIns="0" lIns="0" bIns="0" rIns="0">
            <a:spAutoFit/>
          </a:bodyPr>
          <a:lstStyle/>
          <a:p>
            <a:pPr algn="ctr">
              <a:lnSpc>
                <a:spcPts val="6599"/>
              </a:lnSpc>
            </a:pPr>
            <a:r>
              <a:rPr lang="en-US" b="true" sz="5499">
                <a:solidFill>
                  <a:srgbClr val="FFFFFF"/>
                </a:solidFill>
                <a:latin typeface="Sonny Gothic Condensed 1 Heavy"/>
                <a:ea typeface="Sonny Gothic Condensed 1 Heavy"/>
                <a:cs typeface="Sonny Gothic Condensed 1 Heavy"/>
                <a:sym typeface="Sonny Gothic Condensed 1 Heavy"/>
              </a:rPr>
              <a:t> ¡Solo con el bebé!</a:t>
            </a:r>
          </a:p>
        </p:txBody>
      </p:sp>
      <p:sp>
        <p:nvSpPr>
          <p:cNvPr name="TextBox 4" id="4"/>
          <p:cNvSpPr txBox="true"/>
          <p:nvPr/>
        </p:nvSpPr>
        <p:spPr>
          <a:xfrm rot="0">
            <a:off x="2838582" y="360178"/>
            <a:ext cx="4381236" cy="291465"/>
          </a:xfrm>
          <a:prstGeom prst="rect">
            <a:avLst/>
          </a:prstGeom>
        </p:spPr>
        <p:txBody>
          <a:bodyPr anchor="t" rtlCol="false" tIns="0" lIns="0" bIns="0" rIns="0">
            <a:spAutoFit/>
          </a:bodyPr>
          <a:lstStyle/>
          <a:p>
            <a:pPr algn="ctr">
              <a:lnSpc>
                <a:spcPts val="2339"/>
              </a:lnSpc>
              <a:spcBef>
                <a:spcPct val="0"/>
              </a:spcBef>
            </a:pPr>
            <a:r>
              <a:rPr lang="en-US" b="true" sz="1799">
                <a:solidFill>
                  <a:srgbClr val="FFCE7A"/>
                </a:solidFill>
                <a:latin typeface="Sonny Gothic Condensed 1 Heavy"/>
                <a:ea typeface="Sonny Gothic Condensed 1 Heavy"/>
                <a:cs typeface="Sonny Gothic Condensed 1 Heavy"/>
                <a:sym typeface="Sonny Gothic Condensed 1 Heavy"/>
              </a:rPr>
              <a:t>T</a:t>
            </a:r>
            <a:r>
              <a:rPr lang="en-US" b="true" sz="1799">
                <a:solidFill>
                  <a:srgbClr val="FFCE7A"/>
                </a:solidFill>
                <a:latin typeface="Sonny Gothic Condensed 1 Heavy"/>
                <a:ea typeface="Sonny Gothic Condensed 1 Heavy"/>
                <a:cs typeface="Sonny Gothic Condensed 1 Heavy"/>
                <a:sym typeface="Sonny Gothic Condensed 1 Heavy"/>
              </a:rPr>
              <a:t>u bebé duerme más seguro:</a:t>
            </a:r>
          </a:p>
        </p:txBody>
      </p:sp>
      <p:sp>
        <p:nvSpPr>
          <p:cNvPr name="Freeform 5" id="5"/>
          <p:cNvSpPr/>
          <p:nvPr/>
        </p:nvSpPr>
        <p:spPr>
          <a:xfrm flipH="false" flipV="false" rot="0">
            <a:off x="1153834" y="3175407"/>
            <a:ext cx="1603682" cy="1178706"/>
          </a:xfrm>
          <a:custGeom>
            <a:avLst/>
            <a:gdLst/>
            <a:ahLst/>
            <a:cxnLst/>
            <a:rect r="r" b="b" t="t" l="l"/>
            <a:pathLst>
              <a:path h="1178706" w="1603682">
                <a:moveTo>
                  <a:pt x="0" y="0"/>
                </a:moveTo>
                <a:lnTo>
                  <a:pt x="1603682" y="0"/>
                </a:lnTo>
                <a:lnTo>
                  <a:pt x="1603682" y="1178706"/>
                </a:lnTo>
                <a:lnTo>
                  <a:pt x="0" y="1178706"/>
                </a:lnTo>
                <a:lnTo>
                  <a:pt x="0" y="0"/>
                </a:lnTo>
                <a:close/>
              </a:path>
            </a:pathLst>
          </a:custGeom>
          <a:blipFill>
            <a:blip r:embed="rId3"/>
            <a:stretch>
              <a:fillRect l="0" t="0" r="0" b="0"/>
            </a:stretch>
          </a:blipFill>
        </p:spPr>
      </p:sp>
      <p:sp>
        <p:nvSpPr>
          <p:cNvPr name="Freeform 6" id="6"/>
          <p:cNvSpPr/>
          <p:nvPr/>
        </p:nvSpPr>
        <p:spPr>
          <a:xfrm flipH="false" flipV="false" rot="0">
            <a:off x="766922" y="2318534"/>
            <a:ext cx="2480838" cy="2480838"/>
          </a:xfrm>
          <a:custGeom>
            <a:avLst/>
            <a:gdLst/>
            <a:ahLst/>
            <a:cxnLst/>
            <a:rect r="r" b="b" t="t" l="l"/>
            <a:pathLst>
              <a:path h="2480838" w="2480838">
                <a:moveTo>
                  <a:pt x="0" y="0"/>
                </a:moveTo>
                <a:lnTo>
                  <a:pt x="2480838" y="0"/>
                </a:lnTo>
                <a:lnTo>
                  <a:pt x="2480838" y="2480838"/>
                </a:lnTo>
                <a:lnTo>
                  <a:pt x="0" y="24808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7" id="7"/>
          <p:cNvSpPr txBox="true"/>
          <p:nvPr/>
        </p:nvSpPr>
        <p:spPr>
          <a:xfrm rot="0">
            <a:off x="782782" y="1727968"/>
            <a:ext cx="2449118" cy="388058"/>
          </a:xfrm>
          <a:prstGeom prst="rect">
            <a:avLst/>
          </a:prstGeom>
        </p:spPr>
        <p:txBody>
          <a:bodyPr anchor="t" rtlCol="false" tIns="0" lIns="0" bIns="0" rIns="0">
            <a:spAutoFit/>
          </a:bodyPr>
          <a:lstStyle/>
          <a:p>
            <a:pPr algn="ctr">
              <a:lnSpc>
                <a:spcPts val="3071"/>
              </a:lnSpc>
              <a:spcBef>
                <a:spcPct val="0"/>
              </a:spcBef>
            </a:pPr>
            <a:r>
              <a:rPr lang="en-US" b="true" sz="2362">
                <a:solidFill>
                  <a:srgbClr val="FFFFFF"/>
                </a:solidFill>
                <a:latin typeface="Sonny Gothic Condensed 1 Heavy"/>
                <a:ea typeface="Sonny Gothic Condensed 1 Heavy"/>
                <a:cs typeface="Sonny Gothic Condensed 1 Heavy"/>
                <a:sym typeface="Sonny Gothic Condensed 1 Heavy"/>
              </a:rPr>
              <a:t>S</a:t>
            </a:r>
            <a:r>
              <a:rPr lang="en-US" b="true" sz="2362">
                <a:solidFill>
                  <a:srgbClr val="FFFFFF"/>
                </a:solidFill>
                <a:latin typeface="Sonny Gothic Condensed 1 Heavy"/>
                <a:ea typeface="Sonny Gothic Condensed 1 Heavy"/>
                <a:cs typeface="Sonny Gothic Condensed 1 Heavy"/>
                <a:sym typeface="Sonny Gothic Condensed 1 Heavy"/>
              </a:rPr>
              <a:t>in Almohadas</a:t>
            </a:r>
          </a:p>
        </p:txBody>
      </p:sp>
      <p:sp>
        <p:nvSpPr>
          <p:cNvPr name="Freeform 8" id="8"/>
          <p:cNvSpPr/>
          <p:nvPr/>
        </p:nvSpPr>
        <p:spPr>
          <a:xfrm flipH="false" flipV="false" rot="-704939">
            <a:off x="3703654" y="3161373"/>
            <a:ext cx="2651092" cy="1000787"/>
          </a:xfrm>
          <a:custGeom>
            <a:avLst/>
            <a:gdLst/>
            <a:ahLst/>
            <a:cxnLst/>
            <a:rect r="r" b="b" t="t" l="l"/>
            <a:pathLst>
              <a:path h="1000787" w="2651092">
                <a:moveTo>
                  <a:pt x="0" y="0"/>
                </a:moveTo>
                <a:lnTo>
                  <a:pt x="2651092" y="0"/>
                </a:lnTo>
                <a:lnTo>
                  <a:pt x="2651092" y="1000788"/>
                </a:lnTo>
                <a:lnTo>
                  <a:pt x="0" y="1000788"/>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9" id="9"/>
          <p:cNvSpPr/>
          <p:nvPr/>
        </p:nvSpPr>
        <p:spPr>
          <a:xfrm flipH="false" flipV="false" rot="0">
            <a:off x="3783755" y="2318534"/>
            <a:ext cx="2480838" cy="2480838"/>
          </a:xfrm>
          <a:custGeom>
            <a:avLst/>
            <a:gdLst/>
            <a:ahLst/>
            <a:cxnLst/>
            <a:rect r="r" b="b" t="t" l="l"/>
            <a:pathLst>
              <a:path h="2480838" w="2480838">
                <a:moveTo>
                  <a:pt x="0" y="0"/>
                </a:moveTo>
                <a:lnTo>
                  <a:pt x="2480837" y="0"/>
                </a:lnTo>
                <a:lnTo>
                  <a:pt x="2480837" y="2480838"/>
                </a:lnTo>
                <a:lnTo>
                  <a:pt x="0" y="24808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0" id="10"/>
          <p:cNvSpPr txBox="true"/>
          <p:nvPr/>
        </p:nvSpPr>
        <p:spPr>
          <a:xfrm rot="0">
            <a:off x="3935934" y="1727968"/>
            <a:ext cx="2176479" cy="388058"/>
          </a:xfrm>
          <a:prstGeom prst="rect">
            <a:avLst/>
          </a:prstGeom>
        </p:spPr>
        <p:txBody>
          <a:bodyPr anchor="t" rtlCol="false" tIns="0" lIns="0" bIns="0" rIns="0">
            <a:spAutoFit/>
          </a:bodyPr>
          <a:lstStyle/>
          <a:p>
            <a:pPr algn="ctr">
              <a:lnSpc>
                <a:spcPts val="3071"/>
              </a:lnSpc>
              <a:spcBef>
                <a:spcPct val="0"/>
              </a:spcBef>
            </a:pPr>
            <a:r>
              <a:rPr lang="en-US" b="true" sz="2362">
                <a:solidFill>
                  <a:srgbClr val="FFFFFF"/>
                </a:solidFill>
                <a:latin typeface="Sonny Gothic Condensed 1 Heavy"/>
                <a:ea typeface="Sonny Gothic Condensed 1 Heavy"/>
                <a:cs typeface="Sonny Gothic Condensed 1 Heavy"/>
                <a:sym typeface="Sonny Gothic Condensed 1 Heavy"/>
              </a:rPr>
              <a:t>Sin</a:t>
            </a:r>
            <a:r>
              <a:rPr lang="en-US" b="true" sz="2362">
                <a:solidFill>
                  <a:srgbClr val="FFFFFF"/>
                </a:solidFill>
                <a:latin typeface="Sonny Gothic Condensed 1 Heavy"/>
                <a:ea typeface="Sonny Gothic Condensed 1 Heavy"/>
                <a:cs typeface="Sonny Gothic Condensed 1 Heavy"/>
                <a:sym typeface="Sonny Gothic Condensed 1 Heavy"/>
              </a:rPr>
              <a:t> Mantas</a:t>
            </a:r>
          </a:p>
        </p:txBody>
      </p:sp>
      <p:sp>
        <p:nvSpPr>
          <p:cNvPr name="Freeform 11" id="11"/>
          <p:cNvSpPr/>
          <p:nvPr/>
        </p:nvSpPr>
        <p:spPr>
          <a:xfrm flipH="false" flipV="false" rot="0">
            <a:off x="7133240" y="2768805"/>
            <a:ext cx="1799154" cy="1864409"/>
          </a:xfrm>
          <a:custGeom>
            <a:avLst/>
            <a:gdLst/>
            <a:ahLst/>
            <a:cxnLst/>
            <a:rect r="r" b="b" t="t" l="l"/>
            <a:pathLst>
              <a:path h="1864409" w="1799154">
                <a:moveTo>
                  <a:pt x="0" y="0"/>
                </a:moveTo>
                <a:lnTo>
                  <a:pt x="1799154" y="0"/>
                </a:lnTo>
                <a:lnTo>
                  <a:pt x="1799154" y="1864409"/>
                </a:lnTo>
                <a:lnTo>
                  <a:pt x="0" y="186440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12" id="12"/>
          <p:cNvSpPr/>
          <p:nvPr/>
        </p:nvSpPr>
        <p:spPr>
          <a:xfrm flipH="false" flipV="false" rot="0">
            <a:off x="6810640" y="2318534"/>
            <a:ext cx="2480838" cy="2480838"/>
          </a:xfrm>
          <a:custGeom>
            <a:avLst/>
            <a:gdLst/>
            <a:ahLst/>
            <a:cxnLst/>
            <a:rect r="r" b="b" t="t" l="l"/>
            <a:pathLst>
              <a:path h="2480838" w="2480838">
                <a:moveTo>
                  <a:pt x="0" y="0"/>
                </a:moveTo>
                <a:lnTo>
                  <a:pt x="2480838" y="0"/>
                </a:lnTo>
                <a:lnTo>
                  <a:pt x="2480838" y="2480838"/>
                </a:lnTo>
                <a:lnTo>
                  <a:pt x="0" y="24808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13" id="13"/>
          <p:cNvSpPr txBox="true"/>
          <p:nvPr/>
        </p:nvSpPr>
        <p:spPr>
          <a:xfrm rot="0">
            <a:off x="6962819" y="1727968"/>
            <a:ext cx="2176479" cy="388058"/>
          </a:xfrm>
          <a:prstGeom prst="rect">
            <a:avLst/>
          </a:prstGeom>
        </p:spPr>
        <p:txBody>
          <a:bodyPr anchor="t" rtlCol="false" tIns="0" lIns="0" bIns="0" rIns="0">
            <a:spAutoFit/>
          </a:bodyPr>
          <a:lstStyle/>
          <a:p>
            <a:pPr algn="ctr">
              <a:lnSpc>
                <a:spcPts val="3071"/>
              </a:lnSpc>
              <a:spcBef>
                <a:spcPct val="0"/>
              </a:spcBef>
            </a:pPr>
            <a:r>
              <a:rPr lang="en-US" b="true" sz="2362">
                <a:solidFill>
                  <a:srgbClr val="FFFFFF"/>
                </a:solidFill>
                <a:latin typeface="Sonny Gothic Condensed 1 Heavy"/>
                <a:ea typeface="Sonny Gothic Condensed 1 Heavy"/>
                <a:cs typeface="Sonny Gothic Condensed 1 Heavy"/>
                <a:sym typeface="Sonny Gothic Condensed 1 Heavy"/>
              </a:rPr>
              <a:t>Sin</a:t>
            </a:r>
            <a:r>
              <a:rPr lang="en-US" b="true" sz="2362">
                <a:solidFill>
                  <a:srgbClr val="FFFFFF"/>
                </a:solidFill>
                <a:latin typeface="Sonny Gothic Condensed 1 Heavy"/>
                <a:ea typeface="Sonny Gothic Condensed 1 Heavy"/>
                <a:cs typeface="Sonny Gothic Condensed 1 Heavy"/>
                <a:sym typeface="Sonny Gothic Condensed 1 Heavy"/>
              </a:rPr>
              <a:t> Juguetes</a:t>
            </a:r>
          </a:p>
        </p:txBody>
      </p:sp>
      <p:sp>
        <p:nvSpPr>
          <p:cNvPr name="TextBox 14" id="14"/>
          <p:cNvSpPr txBox="true"/>
          <p:nvPr/>
        </p:nvSpPr>
        <p:spPr>
          <a:xfrm rot="0">
            <a:off x="618304" y="5060971"/>
            <a:ext cx="8821791" cy="885825"/>
          </a:xfrm>
          <a:prstGeom prst="rect">
            <a:avLst/>
          </a:prstGeom>
        </p:spPr>
        <p:txBody>
          <a:bodyPr anchor="t" rtlCol="false" tIns="0" lIns="0" bIns="0" rIns="0">
            <a:spAutoFit/>
          </a:bodyPr>
          <a:lstStyle/>
          <a:p>
            <a:pPr algn="ctr">
              <a:lnSpc>
                <a:spcPts val="3480"/>
              </a:lnSpc>
            </a:pPr>
            <a:r>
              <a:rPr lang="en-US" b="true" sz="2900">
                <a:solidFill>
                  <a:srgbClr val="FFFFFF"/>
                </a:solidFill>
                <a:latin typeface="Sonny Gothic Condensed 1 Heavy"/>
                <a:ea typeface="Sonny Gothic Condensed 1 Heavy"/>
                <a:cs typeface="Sonny Gothic Condensed 1 Heavy"/>
                <a:sym typeface="Sonny Gothic Condensed 1 Heavy"/>
              </a:rPr>
              <a:t>Tener estos objetos en el espacio donde duerme el bebé aumenta el riesgo de asfixia.</a:t>
            </a:r>
          </a:p>
        </p:txBody>
      </p:sp>
      <p:grpSp>
        <p:nvGrpSpPr>
          <p:cNvPr name="Group 15" id="15"/>
          <p:cNvGrpSpPr/>
          <p:nvPr/>
        </p:nvGrpSpPr>
        <p:grpSpPr>
          <a:xfrm rot="0">
            <a:off x="-60932" y="6217920"/>
            <a:ext cx="10180264" cy="1158212"/>
            <a:chOff x="0" y="0"/>
            <a:chExt cx="13573685" cy="1544283"/>
          </a:xfrm>
        </p:grpSpPr>
        <p:grpSp>
          <p:nvGrpSpPr>
            <p:cNvPr name="Group 16" id="16"/>
            <p:cNvGrpSpPr/>
            <p:nvPr/>
          </p:nvGrpSpPr>
          <p:grpSpPr>
            <a:xfrm rot="0">
              <a:off x="12337027" y="375088"/>
              <a:ext cx="610079" cy="610079"/>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18" id="18"/>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19" id="19"/>
            <p:cNvSpPr/>
            <p:nvPr/>
          </p:nvSpPr>
          <p:spPr>
            <a:xfrm flipH="false" flipV="false" rot="0">
              <a:off x="12410793" y="467168"/>
              <a:ext cx="462546" cy="425918"/>
            </a:xfrm>
            <a:custGeom>
              <a:avLst/>
              <a:gdLst/>
              <a:ahLst/>
              <a:cxnLst/>
              <a:rect r="r" b="b" t="t" l="l"/>
              <a:pathLst>
                <a:path h="425918" w="462546">
                  <a:moveTo>
                    <a:pt x="0" y="0"/>
                  </a:moveTo>
                  <a:lnTo>
                    <a:pt x="462547" y="0"/>
                  </a:lnTo>
                  <a:lnTo>
                    <a:pt x="462547" y="425918"/>
                  </a:lnTo>
                  <a:lnTo>
                    <a:pt x="0" y="425918"/>
                  </a:lnTo>
                  <a:lnTo>
                    <a:pt x="0" y="0"/>
                  </a:lnTo>
                  <a:close/>
                </a:path>
              </a:pathLst>
            </a:custGeom>
            <a:blipFill>
              <a:blip r:embed="rId10"/>
              <a:stretch>
                <a:fillRect l="-24661" t="-37899" r="-245268" b="-37899"/>
              </a:stretch>
            </a:blipFill>
          </p:spPr>
        </p:sp>
        <p:grpSp>
          <p:nvGrpSpPr>
            <p:cNvPr name="Group 20" id="20"/>
            <p:cNvGrpSpPr/>
            <p:nvPr/>
          </p:nvGrpSpPr>
          <p:grpSpPr>
            <a:xfrm rot="0">
              <a:off x="0" y="0"/>
              <a:ext cx="13573685" cy="1544283"/>
              <a:chOff x="0" y="0"/>
              <a:chExt cx="3770468" cy="428967"/>
            </a:xfrm>
          </p:grpSpPr>
          <p:sp>
            <p:nvSpPr>
              <p:cNvPr name="Freeform 21" id="21"/>
              <p:cNvSpPr/>
              <p:nvPr/>
            </p:nvSpPr>
            <p:spPr>
              <a:xfrm flipH="false" flipV="false" rot="0">
                <a:off x="0" y="0"/>
                <a:ext cx="3770468" cy="428967"/>
              </a:xfrm>
              <a:custGeom>
                <a:avLst/>
                <a:gdLst/>
                <a:ahLst/>
                <a:cxnLst/>
                <a:rect r="r" b="b" t="t" l="l"/>
                <a:pathLst>
                  <a:path h="428967" w="3770468">
                    <a:moveTo>
                      <a:pt x="0" y="0"/>
                    </a:moveTo>
                    <a:lnTo>
                      <a:pt x="3770468" y="0"/>
                    </a:lnTo>
                    <a:lnTo>
                      <a:pt x="3770468" y="428967"/>
                    </a:lnTo>
                    <a:lnTo>
                      <a:pt x="0" y="428967"/>
                    </a:lnTo>
                    <a:close/>
                  </a:path>
                </a:pathLst>
              </a:custGeom>
              <a:solidFill>
                <a:srgbClr val="FFE3B3"/>
              </a:solidFill>
            </p:spPr>
          </p:sp>
          <p:sp>
            <p:nvSpPr>
              <p:cNvPr name="TextBox 22" id="22"/>
              <p:cNvSpPr txBox="true"/>
              <p:nvPr/>
            </p:nvSpPr>
            <p:spPr>
              <a:xfrm>
                <a:off x="0" y="-19050"/>
                <a:ext cx="3770468" cy="448017"/>
              </a:xfrm>
              <a:prstGeom prst="rect">
                <a:avLst/>
              </a:prstGeom>
            </p:spPr>
            <p:txBody>
              <a:bodyPr anchor="ctr" rtlCol="false" tIns="66157" lIns="66157" bIns="66157" rIns="66157"/>
              <a:lstStyle/>
              <a:p>
                <a:pPr algn="ctr">
                  <a:lnSpc>
                    <a:spcPts val="2079"/>
                  </a:lnSpc>
                </a:pPr>
              </a:p>
            </p:txBody>
          </p:sp>
        </p:grpSp>
        <p:grpSp>
          <p:nvGrpSpPr>
            <p:cNvPr name="Group 23" id="23"/>
            <p:cNvGrpSpPr/>
            <p:nvPr/>
          </p:nvGrpSpPr>
          <p:grpSpPr>
            <a:xfrm rot="0">
              <a:off x="12337027" y="375088"/>
              <a:ext cx="610079" cy="610079"/>
              <a:chOff x="0" y="0"/>
              <a:chExt cx="812800" cy="812800"/>
            </a:xfrm>
          </p:grpSpPr>
          <p:sp>
            <p:nvSpPr>
              <p:cNvPr name="Freeform 24" id="2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AFAFA"/>
              </a:solidFill>
            </p:spPr>
          </p:sp>
          <p:sp>
            <p:nvSpPr>
              <p:cNvPr name="TextBox 25" id="25"/>
              <p:cNvSpPr txBox="true"/>
              <p:nvPr/>
            </p:nvSpPr>
            <p:spPr>
              <a:xfrm>
                <a:off x="76200" y="47625"/>
                <a:ext cx="660400" cy="688975"/>
              </a:xfrm>
              <a:prstGeom prst="rect">
                <a:avLst/>
              </a:prstGeom>
            </p:spPr>
            <p:txBody>
              <a:bodyPr anchor="ctr" rtlCol="false" tIns="31482" lIns="31482" bIns="31482" rIns="31482"/>
              <a:lstStyle/>
              <a:p>
                <a:pPr algn="ctr">
                  <a:lnSpc>
                    <a:spcPts val="1735"/>
                  </a:lnSpc>
                </a:pPr>
              </a:p>
            </p:txBody>
          </p:sp>
        </p:grpSp>
        <p:sp>
          <p:nvSpPr>
            <p:cNvPr name="Freeform 26" id="26"/>
            <p:cNvSpPr/>
            <p:nvPr/>
          </p:nvSpPr>
          <p:spPr>
            <a:xfrm flipH="false" flipV="false" rot="0">
              <a:off x="12410793" y="467168"/>
              <a:ext cx="462546" cy="425918"/>
            </a:xfrm>
            <a:custGeom>
              <a:avLst/>
              <a:gdLst/>
              <a:ahLst/>
              <a:cxnLst/>
              <a:rect r="r" b="b" t="t" l="l"/>
              <a:pathLst>
                <a:path h="425918" w="462546">
                  <a:moveTo>
                    <a:pt x="0" y="0"/>
                  </a:moveTo>
                  <a:lnTo>
                    <a:pt x="462547" y="0"/>
                  </a:lnTo>
                  <a:lnTo>
                    <a:pt x="462547" y="425918"/>
                  </a:lnTo>
                  <a:lnTo>
                    <a:pt x="0" y="425918"/>
                  </a:lnTo>
                  <a:lnTo>
                    <a:pt x="0" y="0"/>
                  </a:lnTo>
                  <a:close/>
                </a:path>
              </a:pathLst>
            </a:custGeom>
            <a:blipFill>
              <a:blip r:embed="rId10"/>
              <a:stretch>
                <a:fillRect l="-24661" t="-37899" r="-245268" b="-37899"/>
              </a:stretch>
            </a:blipFill>
          </p:spPr>
        </p:sp>
        <p:sp>
          <p:nvSpPr>
            <p:cNvPr name="TextBox 27" id="27"/>
            <p:cNvSpPr txBox="true"/>
            <p:nvPr/>
          </p:nvSpPr>
          <p:spPr>
            <a:xfrm rot="0">
              <a:off x="2461931" y="297603"/>
              <a:ext cx="8465429" cy="848783"/>
            </a:xfrm>
            <a:prstGeom prst="rect">
              <a:avLst/>
            </a:prstGeom>
          </p:spPr>
          <p:txBody>
            <a:bodyPr anchor="t" rtlCol="false" tIns="0" lIns="0" bIns="0" rIns="0">
              <a:spAutoFit/>
            </a:bodyPr>
            <a:lstStyle/>
            <a:p>
              <a:pPr algn="l">
                <a:lnSpc>
                  <a:spcPts val="2599"/>
                </a:lnSpc>
              </a:pPr>
              <a:r>
                <a:rPr lang="en-US" sz="1999">
                  <a:solidFill>
                    <a:srgbClr val="002A53"/>
                  </a:solidFill>
                  <a:latin typeface="Sonny Gothic Condensed 2"/>
                  <a:ea typeface="Sonny Gothic Condensed 2"/>
                  <a:cs typeface="Sonny Gothic Condensed 2"/>
                  <a:sym typeface="Sonny Gothic Condensed 2"/>
                </a:rPr>
                <a:t>¿Q</a:t>
              </a:r>
              <a:r>
                <a:rPr lang="en-US" sz="1999">
                  <a:solidFill>
                    <a:srgbClr val="002A53"/>
                  </a:solidFill>
                  <a:latin typeface="Sonny Gothic Condensed 2"/>
                  <a:ea typeface="Sonny Gothic Condensed 2"/>
                  <a:cs typeface="Sonny Gothic Condensed 2"/>
                  <a:sym typeface="Sonny Gothic Condensed 2"/>
                </a:rPr>
                <a:t>ué piensas sobre quitar estos objetos del espacio donde duerme tu bebé?</a:t>
              </a:r>
            </a:p>
          </p:txBody>
        </p:sp>
        <p:sp>
          <p:nvSpPr>
            <p:cNvPr name="Freeform 28" id="28"/>
            <p:cNvSpPr/>
            <p:nvPr/>
          </p:nvSpPr>
          <p:spPr>
            <a:xfrm flipH="true" flipV="false" rot="0">
              <a:off x="1329068" y="206581"/>
              <a:ext cx="958477" cy="916689"/>
            </a:xfrm>
            <a:custGeom>
              <a:avLst/>
              <a:gdLst/>
              <a:ahLst/>
              <a:cxnLst/>
              <a:rect r="r" b="b" t="t" l="l"/>
              <a:pathLst>
                <a:path h="916689" w="958477">
                  <a:moveTo>
                    <a:pt x="958477" y="0"/>
                  </a:moveTo>
                  <a:lnTo>
                    <a:pt x="0" y="0"/>
                  </a:lnTo>
                  <a:lnTo>
                    <a:pt x="0" y="916689"/>
                  </a:lnTo>
                  <a:lnTo>
                    <a:pt x="958477" y="916689"/>
                  </a:lnTo>
                  <a:lnTo>
                    <a:pt x="958477" y="0"/>
                  </a:lnTo>
                  <a:close/>
                </a:path>
              </a:pathLst>
            </a:custGeom>
            <a:blipFill>
              <a:blip r:embed="rId11"/>
              <a:stretch>
                <a:fillRect l="0" t="0" r="0" b="0"/>
              </a:stretch>
            </a:blipFill>
          </p:spPr>
        </p:sp>
        <p:sp>
          <p:nvSpPr>
            <p:cNvPr name="Freeform 29" id="29"/>
            <p:cNvSpPr/>
            <p:nvPr/>
          </p:nvSpPr>
          <p:spPr>
            <a:xfrm flipH="false" flipV="false" rot="0">
              <a:off x="1056603" y="337264"/>
              <a:ext cx="544931" cy="863897"/>
            </a:xfrm>
            <a:custGeom>
              <a:avLst/>
              <a:gdLst/>
              <a:ahLst/>
              <a:cxnLst/>
              <a:rect r="r" b="b" t="t" l="l"/>
              <a:pathLst>
                <a:path h="863897" w="544931">
                  <a:moveTo>
                    <a:pt x="0" y="0"/>
                  </a:moveTo>
                  <a:lnTo>
                    <a:pt x="544930" y="0"/>
                  </a:lnTo>
                  <a:lnTo>
                    <a:pt x="544930" y="863897"/>
                  </a:lnTo>
                  <a:lnTo>
                    <a:pt x="0" y="863897"/>
                  </a:lnTo>
                  <a:lnTo>
                    <a:pt x="0" y="0"/>
                  </a:lnTo>
                  <a:close/>
                </a:path>
              </a:pathLst>
            </a:custGeom>
            <a:blipFill>
              <a:blip r:embed="rId12"/>
              <a:stretch>
                <a:fillRect l="-18745" t="-8758" r="-18745" b="-8758"/>
              </a:stretch>
            </a:blipFill>
          </p:spPr>
        </p:sp>
        <p:sp>
          <p:nvSpPr>
            <p:cNvPr name="TextBox 30" id="30"/>
            <p:cNvSpPr txBox="true"/>
            <p:nvPr/>
          </p:nvSpPr>
          <p:spPr>
            <a:xfrm rot="0">
              <a:off x="1673501" y="242014"/>
              <a:ext cx="269611" cy="1014446"/>
            </a:xfrm>
            <a:prstGeom prst="rect">
              <a:avLst/>
            </a:prstGeom>
          </p:spPr>
          <p:txBody>
            <a:bodyPr anchor="t" rtlCol="false" tIns="0" lIns="0" bIns="0" rIns="0">
              <a:spAutoFit/>
            </a:bodyPr>
            <a:lstStyle/>
            <a:p>
              <a:pPr algn="l">
                <a:lnSpc>
                  <a:spcPts val="6436"/>
                </a:lnSpc>
              </a:pPr>
              <a:r>
                <a:rPr lang="en-US" sz="4597">
                  <a:solidFill>
                    <a:srgbClr val="102A4D"/>
                  </a:solidFill>
                  <a:latin typeface="Sonny Gothic Condensed 2"/>
                  <a:ea typeface="Sonny Gothic Condensed 2"/>
                  <a:cs typeface="Sonny Gothic Condensed 2"/>
                  <a:sym typeface="Sonny Gothic Condensed 2"/>
                </a:rPr>
                <a:t>“</a:t>
              </a:r>
            </a:p>
          </p:txBody>
        </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02A4D"/>
        </a:solidFill>
      </p:bgPr>
    </p:bg>
    <p:spTree>
      <p:nvGrpSpPr>
        <p:cNvPr id="1" name=""/>
        <p:cNvGrpSpPr/>
        <p:nvPr/>
      </p:nvGrpSpPr>
      <p:grpSpPr>
        <a:xfrm>
          <a:off x="0" y="0"/>
          <a:ext cx="0" cy="0"/>
          <a:chOff x="0" y="0"/>
          <a:chExt cx="0" cy="0"/>
        </a:xfrm>
      </p:grpSpPr>
      <p:grpSp>
        <p:nvGrpSpPr>
          <p:cNvPr name="Group 2" id="2"/>
          <p:cNvGrpSpPr/>
          <p:nvPr/>
        </p:nvGrpSpPr>
        <p:grpSpPr>
          <a:xfrm rot="0">
            <a:off x="6041346" y="1025247"/>
            <a:ext cx="3800265" cy="5852160"/>
            <a:chOff x="0" y="0"/>
            <a:chExt cx="361475" cy="556649"/>
          </a:xfrm>
        </p:grpSpPr>
        <p:sp>
          <p:nvSpPr>
            <p:cNvPr name="Freeform 3" id="3"/>
            <p:cNvSpPr/>
            <p:nvPr/>
          </p:nvSpPr>
          <p:spPr>
            <a:xfrm flipH="false" flipV="false" rot="0">
              <a:off x="0" y="0"/>
              <a:ext cx="361475" cy="556649"/>
            </a:xfrm>
            <a:custGeom>
              <a:avLst/>
              <a:gdLst/>
              <a:ahLst/>
              <a:cxnLst/>
              <a:rect r="r" b="b" t="t" l="l"/>
              <a:pathLst>
                <a:path h="556649" w="361475">
                  <a:moveTo>
                    <a:pt x="0" y="0"/>
                  </a:moveTo>
                  <a:lnTo>
                    <a:pt x="361475" y="0"/>
                  </a:lnTo>
                  <a:lnTo>
                    <a:pt x="361475" y="556649"/>
                  </a:lnTo>
                  <a:lnTo>
                    <a:pt x="0" y="556649"/>
                  </a:lnTo>
                  <a:close/>
                </a:path>
              </a:pathLst>
            </a:custGeom>
            <a:blipFill>
              <a:blip r:embed="rId3"/>
              <a:stretch>
                <a:fillRect l="-137538" t="0" r="-86120" b="-40293"/>
              </a:stretch>
            </a:blipFill>
            <a:ln w="76200" cap="sq">
              <a:solidFill>
                <a:srgbClr val="FFCE7A"/>
              </a:solidFill>
              <a:prstDash val="solid"/>
              <a:miter/>
            </a:ln>
          </p:spPr>
        </p:sp>
      </p:grpSp>
      <p:sp>
        <p:nvSpPr>
          <p:cNvPr name="TextBox 4" id="4"/>
          <p:cNvSpPr txBox="true"/>
          <p:nvPr/>
        </p:nvSpPr>
        <p:spPr>
          <a:xfrm rot="0">
            <a:off x="1227424" y="2248508"/>
            <a:ext cx="3797467" cy="779145"/>
          </a:xfrm>
          <a:prstGeom prst="rect">
            <a:avLst/>
          </a:prstGeom>
        </p:spPr>
        <p:txBody>
          <a:bodyPr anchor="t" rtlCol="false" tIns="0" lIns="0" bIns="0" rIns="0">
            <a:spAutoFit/>
          </a:bodyPr>
          <a:lstStyle/>
          <a:p>
            <a:pPr algn="ctr">
              <a:lnSpc>
                <a:spcPts val="3119"/>
              </a:lnSpc>
              <a:spcBef>
                <a:spcPct val="0"/>
              </a:spcBef>
            </a:pPr>
            <a:r>
              <a:rPr lang="en-US" b="true" sz="2399">
                <a:solidFill>
                  <a:srgbClr val="FFFFFF"/>
                </a:solidFill>
                <a:latin typeface="Sonny Gothic Condensed 1 Heavy"/>
                <a:ea typeface="Sonny Gothic Condensed 1 Heavy"/>
                <a:cs typeface="Sonny Gothic Condensed 1 Heavy"/>
                <a:sym typeface="Sonny Gothic Condensed 1 Heavy"/>
              </a:rPr>
              <a:t>T</a:t>
            </a:r>
            <a:r>
              <a:rPr lang="en-US" b="true" sz="2399">
                <a:solidFill>
                  <a:srgbClr val="FFFFFF"/>
                </a:solidFill>
                <a:latin typeface="Sonny Gothic Condensed 1 Heavy"/>
                <a:ea typeface="Sonny Gothic Condensed 1 Heavy"/>
                <a:cs typeface="Sonny Gothic Condensed 1 Heavy"/>
                <a:sym typeface="Sonny Gothic Condensed 1 Heavy"/>
              </a:rPr>
              <a:t>u bebé duerme más seguro cuando:</a:t>
            </a:r>
          </a:p>
        </p:txBody>
      </p:sp>
      <p:sp>
        <p:nvSpPr>
          <p:cNvPr name="TextBox 5" id="5"/>
          <p:cNvSpPr txBox="true"/>
          <p:nvPr/>
        </p:nvSpPr>
        <p:spPr>
          <a:xfrm rot="0">
            <a:off x="514917" y="3303878"/>
            <a:ext cx="5222481" cy="3243579"/>
          </a:xfrm>
          <a:prstGeom prst="rect">
            <a:avLst/>
          </a:prstGeom>
        </p:spPr>
        <p:txBody>
          <a:bodyPr anchor="t" rtlCol="false" tIns="0" lIns="0" bIns="0" rIns="0">
            <a:spAutoFit/>
          </a:bodyPr>
          <a:lstStyle/>
          <a:p>
            <a:pPr algn="ctr">
              <a:lnSpc>
                <a:spcPts val="5059"/>
              </a:lnSpc>
            </a:pPr>
            <a:r>
              <a:rPr lang="en-US" sz="5499" b="true">
                <a:solidFill>
                  <a:srgbClr val="FFFFFF"/>
                </a:solidFill>
                <a:latin typeface="Sonny Gothic Condensed 1 Heavy"/>
                <a:ea typeface="Sonny Gothic Condensed 1 Heavy"/>
                <a:cs typeface="Sonny Gothic Condensed 1 Heavy"/>
                <a:sym typeface="Sonny Gothic Condensed 1 Heavy"/>
              </a:rPr>
              <a:t> Está libre de humo y vapeo, y al cuidado de un adulto sobrio.</a:t>
            </a:r>
          </a:p>
        </p:txBody>
      </p:sp>
      <p:grpSp>
        <p:nvGrpSpPr>
          <p:cNvPr name="Group 6" id="6"/>
          <p:cNvGrpSpPr/>
          <p:nvPr/>
        </p:nvGrpSpPr>
        <p:grpSpPr>
          <a:xfrm rot="0">
            <a:off x="6403360" y="2917697"/>
            <a:ext cx="2915198" cy="2449924"/>
            <a:chOff x="0" y="0"/>
            <a:chExt cx="3886930" cy="3266565"/>
          </a:xfrm>
        </p:grpSpPr>
        <p:grpSp>
          <p:nvGrpSpPr>
            <p:cNvPr name="Group 7" id="7"/>
            <p:cNvGrpSpPr/>
            <p:nvPr/>
          </p:nvGrpSpPr>
          <p:grpSpPr>
            <a:xfrm rot="0">
              <a:off x="420375" y="59546"/>
              <a:ext cx="3195581" cy="3195581"/>
              <a:chOff x="0" y="0"/>
              <a:chExt cx="812800" cy="812800"/>
            </a:xfrm>
          </p:grpSpPr>
          <p:sp>
            <p:nvSpPr>
              <p:cNvPr name="Freeform 8" id="8"/>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true">
                <a:gsLst>
                  <a:gs pos="0">
                    <a:srgbClr val="EEF4FB">
                      <a:alpha val="100000"/>
                    </a:srgbClr>
                  </a:gs>
                  <a:gs pos="100000">
                    <a:srgbClr val="C6DAEE">
                      <a:alpha val="100000"/>
                    </a:srgbClr>
                  </a:gs>
                </a:gsLst>
                <a:path path="circle">
                  <a:fillToRect l="50000" r="50000" t="50000" b="50000"/>
                </a:path>
              </a:gradFill>
            </p:spPr>
          </p:sp>
          <p:sp>
            <p:nvSpPr>
              <p:cNvPr name="TextBox 9" id="9"/>
              <p:cNvSpPr txBox="true"/>
              <p:nvPr/>
            </p:nvSpPr>
            <p:spPr>
              <a:xfrm>
                <a:off x="76200" y="57150"/>
                <a:ext cx="660400" cy="679450"/>
              </a:xfrm>
              <a:prstGeom prst="rect">
                <a:avLst/>
              </a:prstGeom>
            </p:spPr>
            <p:txBody>
              <a:bodyPr anchor="ctr" rtlCol="false" tIns="61938" lIns="61938" bIns="61938" rIns="61938"/>
              <a:lstStyle/>
              <a:p>
                <a:pPr algn="ctr">
                  <a:lnSpc>
                    <a:spcPts val="2080"/>
                  </a:lnSpc>
                </a:pPr>
              </a:p>
            </p:txBody>
          </p:sp>
        </p:grpSp>
        <p:sp>
          <p:nvSpPr>
            <p:cNvPr name="Freeform 10" id="10"/>
            <p:cNvSpPr/>
            <p:nvPr/>
          </p:nvSpPr>
          <p:spPr>
            <a:xfrm flipH="false" flipV="false" rot="0">
              <a:off x="594672" y="129342"/>
              <a:ext cx="2495458" cy="1918383"/>
            </a:xfrm>
            <a:custGeom>
              <a:avLst/>
              <a:gdLst/>
              <a:ahLst/>
              <a:cxnLst/>
              <a:rect r="r" b="b" t="t" l="l"/>
              <a:pathLst>
                <a:path h="1918383" w="2495458">
                  <a:moveTo>
                    <a:pt x="0" y="0"/>
                  </a:moveTo>
                  <a:lnTo>
                    <a:pt x="2495458" y="0"/>
                  </a:lnTo>
                  <a:lnTo>
                    <a:pt x="2495458" y="1918384"/>
                  </a:lnTo>
                  <a:lnTo>
                    <a:pt x="0" y="1918384"/>
                  </a:lnTo>
                  <a:lnTo>
                    <a:pt x="0" y="0"/>
                  </a:lnTo>
                  <a:close/>
                </a:path>
              </a:pathLst>
            </a:custGeom>
            <a:blipFill>
              <a:blip r:embed="rId4"/>
              <a:stretch>
                <a:fillRect l="0" t="0" r="0" b="0"/>
              </a:stretch>
            </a:blipFill>
          </p:spPr>
        </p:sp>
        <p:sp>
          <p:nvSpPr>
            <p:cNvPr name="Freeform 11" id="11"/>
            <p:cNvSpPr/>
            <p:nvPr/>
          </p:nvSpPr>
          <p:spPr>
            <a:xfrm flipH="false" flipV="false" rot="0">
              <a:off x="0" y="0"/>
              <a:ext cx="1090066" cy="3266565"/>
            </a:xfrm>
            <a:custGeom>
              <a:avLst/>
              <a:gdLst/>
              <a:ahLst/>
              <a:cxnLst/>
              <a:rect r="r" b="b" t="t" l="l"/>
              <a:pathLst>
                <a:path h="3266565" w="1090066">
                  <a:moveTo>
                    <a:pt x="0" y="0"/>
                  </a:moveTo>
                  <a:lnTo>
                    <a:pt x="1090066" y="0"/>
                  </a:lnTo>
                  <a:lnTo>
                    <a:pt x="1090066" y="3266565"/>
                  </a:lnTo>
                  <a:lnTo>
                    <a:pt x="0" y="3266565"/>
                  </a:lnTo>
                  <a:lnTo>
                    <a:pt x="0" y="0"/>
                  </a:lnTo>
                  <a:close/>
                </a:path>
              </a:pathLst>
            </a:custGeom>
            <a:blipFill>
              <a:blip r:embed="rId5"/>
              <a:stretch>
                <a:fillRect l="-258148" t="0" r="-91632" b="0"/>
              </a:stretch>
            </a:blipFill>
          </p:spPr>
        </p:sp>
        <p:sp>
          <p:nvSpPr>
            <p:cNvPr name="Freeform 12" id="12"/>
            <p:cNvSpPr/>
            <p:nvPr/>
          </p:nvSpPr>
          <p:spPr>
            <a:xfrm flipH="false" flipV="false" rot="0">
              <a:off x="2417109" y="166254"/>
              <a:ext cx="1123668" cy="2384442"/>
            </a:xfrm>
            <a:custGeom>
              <a:avLst/>
              <a:gdLst/>
              <a:ahLst/>
              <a:cxnLst/>
              <a:rect r="r" b="b" t="t" l="l"/>
              <a:pathLst>
                <a:path h="2384442" w="1123668">
                  <a:moveTo>
                    <a:pt x="0" y="0"/>
                  </a:moveTo>
                  <a:lnTo>
                    <a:pt x="1123669" y="0"/>
                  </a:lnTo>
                  <a:lnTo>
                    <a:pt x="1123669" y="2384442"/>
                  </a:lnTo>
                  <a:lnTo>
                    <a:pt x="0" y="2384442"/>
                  </a:lnTo>
                  <a:lnTo>
                    <a:pt x="0" y="0"/>
                  </a:lnTo>
                  <a:close/>
                </a:path>
              </a:pathLst>
            </a:custGeom>
            <a:blipFill>
              <a:blip r:embed="rId6"/>
              <a:stretch>
                <a:fillRect l="0" t="0" r="0" b="0"/>
              </a:stretch>
            </a:blipFill>
          </p:spPr>
        </p:sp>
        <p:sp>
          <p:nvSpPr>
            <p:cNvPr name="Freeform 13" id="13"/>
            <p:cNvSpPr/>
            <p:nvPr/>
          </p:nvSpPr>
          <p:spPr>
            <a:xfrm flipH="false" flipV="false" rot="0">
              <a:off x="748593" y="638700"/>
              <a:ext cx="1102488" cy="2418235"/>
            </a:xfrm>
            <a:custGeom>
              <a:avLst/>
              <a:gdLst/>
              <a:ahLst/>
              <a:cxnLst/>
              <a:rect r="r" b="b" t="t" l="l"/>
              <a:pathLst>
                <a:path h="2418235" w="1102488">
                  <a:moveTo>
                    <a:pt x="0" y="0"/>
                  </a:moveTo>
                  <a:lnTo>
                    <a:pt x="1102488" y="0"/>
                  </a:lnTo>
                  <a:lnTo>
                    <a:pt x="1102488" y="2418235"/>
                  </a:lnTo>
                  <a:lnTo>
                    <a:pt x="0" y="2418235"/>
                  </a:lnTo>
                  <a:lnTo>
                    <a:pt x="0" y="0"/>
                  </a:lnTo>
                  <a:close/>
                </a:path>
              </a:pathLst>
            </a:custGeom>
            <a:blipFill>
              <a:blip r:embed="rId7"/>
              <a:stretch>
                <a:fillRect l="-23380" t="0" r="0" b="0"/>
              </a:stretch>
            </a:blipFill>
          </p:spPr>
        </p:sp>
        <p:sp>
          <p:nvSpPr>
            <p:cNvPr name="Freeform 14" id="14"/>
            <p:cNvSpPr/>
            <p:nvPr/>
          </p:nvSpPr>
          <p:spPr>
            <a:xfrm flipH="false" flipV="false" rot="0">
              <a:off x="1159991" y="1079036"/>
              <a:ext cx="1818953" cy="1818953"/>
            </a:xfrm>
            <a:custGeom>
              <a:avLst/>
              <a:gdLst/>
              <a:ahLst/>
              <a:cxnLst/>
              <a:rect r="r" b="b" t="t" l="l"/>
              <a:pathLst>
                <a:path h="1818953" w="1818953">
                  <a:moveTo>
                    <a:pt x="0" y="0"/>
                  </a:moveTo>
                  <a:lnTo>
                    <a:pt x="1818953" y="0"/>
                  </a:lnTo>
                  <a:lnTo>
                    <a:pt x="1818953" y="1818953"/>
                  </a:lnTo>
                  <a:lnTo>
                    <a:pt x="0" y="1818953"/>
                  </a:lnTo>
                  <a:lnTo>
                    <a:pt x="0" y="0"/>
                  </a:lnTo>
                  <a:close/>
                </a:path>
              </a:pathLst>
            </a:custGeom>
            <a:blipFill>
              <a:blip r:embed="rId8"/>
              <a:stretch>
                <a:fillRect l="0" t="0" r="0" b="0"/>
              </a:stretch>
            </a:blipFill>
          </p:spPr>
        </p:sp>
        <p:sp>
          <p:nvSpPr>
            <p:cNvPr name="Freeform 15" id="15"/>
            <p:cNvSpPr/>
            <p:nvPr/>
          </p:nvSpPr>
          <p:spPr>
            <a:xfrm flipH="false" flipV="false" rot="0">
              <a:off x="1842401" y="1743559"/>
              <a:ext cx="2044529" cy="1420948"/>
            </a:xfrm>
            <a:custGeom>
              <a:avLst/>
              <a:gdLst/>
              <a:ahLst/>
              <a:cxnLst/>
              <a:rect r="r" b="b" t="t" l="l"/>
              <a:pathLst>
                <a:path h="1420948" w="2044529">
                  <a:moveTo>
                    <a:pt x="0" y="0"/>
                  </a:moveTo>
                  <a:lnTo>
                    <a:pt x="2044529" y="0"/>
                  </a:lnTo>
                  <a:lnTo>
                    <a:pt x="2044529" y="1420948"/>
                  </a:lnTo>
                  <a:lnTo>
                    <a:pt x="0" y="1420948"/>
                  </a:lnTo>
                  <a:lnTo>
                    <a:pt x="0" y="0"/>
                  </a:lnTo>
                  <a:close/>
                </a:path>
              </a:pathLst>
            </a:custGeom>
            <a:blipFill>
              <a:blip r:embed="rId9"/>
              <a:stretch>
                <a:fillRect l="0" t="0" r="0" b="0"/>
              </a:stretch>
            </a:blipFill>
          </p:spPr>
        </p:sp>
        <p:sp>
          <p:nvSpPr>
            <p:cNvPr name="Freeform 16" id="16"/>
            <p:cNvSpPr/>
            <p:nvPr/>
          </p:nvSpPr>
          <p:spPr>
            <a:xfrm flipH="false" flipV="false" rot="0">
              <a:off x="389987" y="10207"/>
              <a:ext cx="3256358" cy="3256358"/>
            </a:xfrm>
            <a:custGeom>
              <a:avLst/>
              <a:gdLst/>
              <a:ahLst/>
              <a:cxnLst/>
              <a:rect r="r" b="b" t="t" l="l"/>
              <a:pathLst>
                <a:path h="3256358" w="3256358">
                  <a:moveTo>
                    <a:pt x="0" y="0"/>
                  </a:moveTo>
                  <a:lnTo>
                    <a:pt x="3256358" y="0"/>
                  </a:lnTo>
                  <a:lnTo>
                    <a:pt x="3256358" y="3256358"/>
                  </a:lnTo>
                  <a:lnTo>
                    <a:pt x="0" y="325635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grpSp>
        <p:nvGrpSpPr>
          <p:cNvPr name="Group 17" id="17"/>
          <p:cNvGrpSpPr/>
          <p:nvPr/>
        </p:nvGrpSpPr>
        <p:grpSpPr>
          <a:xfrm rot="0">
            <a:off x="2728934" y="1355197"/>
            <a:ext cx="794447" cy="785678"/>
            <a:chOff x="0" y="0"/>
            <a:chExt cx="1059262" cy="1047570"/>
          </a:xfrm>
        </p:grpSpPr>
        <p:grpSp>
          <p:nvGrpSpPr>
            <p:cNvPr name="Group 18" id="18"/>
            <p:cNvGrpSpPr/>
            <p:nvPr/>
          </p:nvGrpSpPr>
          <p:grpSpPr>
            <a:xfrm rot="0">
              <a:off x="0" y="0"/>
              <a:ext cx="1059262" cy="1047570"/>
              <a:chOff x="0" y="0"/>
              <a:chExt cx="1542687" cy="1525659"/>
            </a:xfrm>
          </p:grpSpPr>
          <p:sp>
            <p:nvSpPr>
              <p:cNvPr name="Freeform 19" id="19"/>
              <p:cNvSpPr/>
              <p:nvPr/>
            </p:nvSpPr>
            <p:spPr>
              <a:xfrm flipH="false" flipV="false" rot="0">
                <a:off x="0" y="0"/>
                <a:ext cx="1542687" cy="1525659"/>
              </a:xfrm>
              <a:custGeom>
                <a:avLst/>
                <a:gdLst/>
                <a:ahLst/>
                <a:cxnLst/>
                <a:rect r="r" b="b" t="t" l="l"/>
                <a:pathLst>
                  <a:path h="1525659" w="1542687">
                    <a:moveTo>
                      <a:pt x="771343" y="0"/>
                    </a:moveTo>
                    <a:cubicBezTo>
                      <a:pt x="345342" y="0"/>
                      <a:pt x="0" y="341530"/>
                      <a:pt x="0" y="762830"/>
                    </a:cubicBezTo>
                    <a:cubicBezTo>
                      <a:pt x="0" y="1184129"/>
                      <a:pt x="345342" y="1525659"/>
                      <a:pt x="771343" y="1525659"/>
                    </a:cubicBezTo>
                    <a:cubicBezTo>
                      <a:pt x="1197345" y="1525659"/>
                      <a:pt x="1542687" y="1184129"/>
                      <a:pt x="1542687" y="762830"/>
                    </a:cubicBezTo>
                    <a:cubicBezTo>
                      <a:pt x="1542687" y="341530"/>
                      <a:pt x="1197345" y="0"/>
                      <a:pt x="771343" y="0"/>
                    </a:cubicBezTo>
                    <a:close/>
                  </a:path>
                </a:pathLst>
              </a:custGeom>
              <a:solidFill>
                <a:srgbClr val="FFE3B3"/>
              </a:solidFill>
              <a:ln w="66675" cap="sq">
                <a:solidFill>
                  <a:srgbClr val="FFCE7A"/>
                </a:solidFill>
                <a:prstDash val="solid"/>
                <a:miter/>
              </a:ln>
            </p:spPr>
          </p:sp>
          <p:sp>
            <p:nvSpPr>
              <p:cNvPr name="TextBox 20" id="20"/>
              <p:cNvSpPr txBox="true"/>
              <p:nvPr/>
            </p:nvSpPr>
            <p:spPr>
              <a:xfrm>
                <a:off x="144627" y="95406"/>
                <a:ext cx="1253433" cy="1287223"/>
              </a:xfrm>
              <a:prstGeom prst="rect">
                <a:avLst/>
              </a:prstGeom>
            </p:spPr>
            <p:txBody>
              <a:bodyPr anchor="ctr" rtlCol="false" tIns="50800" lIns="50800" bIns="50800" rIns="50800"/>
              <a:lstStyle/>
              <a:p>
                <a:pPr algn="ctr">
                  <a:lnSpc>
                    <a:spcPts val="5849"/>
                  </a:lnSpc>
                </a:pPr>
              </a:p>
            </p:txBody>
          </p:sp>
        </p:grpSp>
        <p:sp>
          <p:nvSpPr>
            <p:cNvPr name="TextBox 21" id="21"/>
            <p:cNvSpPr txBox="true"/>
            <p:nvPr/>
          </p:nvSpPr>
          <p:spPr>
            <a:xfrm rot="0">
              <a:off x="0" y="163475"/>
              <a:ext cx="1059262" cy="682520"/>
            </a:xfrm>
            <a:prstGeom prst="rect">
              <a:avLst/>
            </a:prstGeom>
          </p:spPr>
          <p:txBody>
            <a:bodyPr anchor="t" rtlCol="false" tIns="0" lIns="0" bIns="0" rIns="0">
              <a:spAutoFit/>
            </a:bodyPr>
            <a:lstStyle/>
            <a:p>
              <a:pPr algn="ctr">
                <a:lnSpc>
                  <a:spcPts val="4188"/>
                </a:lnSpc>
                <a:spcBef>
                  <a:spcPct val="0"/>
                </a:spcBef>
              </a:pPr>
              <a:r>
                <a:rPr lang="en-US" b="true" sz="3221">
                  <a:solidFill>
                    <a:srgbClr val="102A4D"/>
                  </a:solidFill>
                  <a:latin typeface="Sonny Gothic Condensed 1 Heavy"/>
                  <a:ea typeface="Sonny Gothic Condensed 1 Heavy"/>
                  <a:cs typeface="Sonny Gothic Condensed 1 Heavy"/>
                  <a:sym typeface="Sonny Gothic Condensed 1 Heavy"/>
                </a:rPr>
                <a:t>4</a:t>
              </a:r>
            </a:p>
          </p:txBody>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0"/>
            <a:ext cx="10058400" cy="7315200"/>
          </a:xfrm>
          <a:custGeom>
            <a:avLst/>
            <a:gdLst/>
            <a:ahLst/>
            <a:cxnLst/>
            <a:rect r="r" b="b" t="t" l="l"/>
            <a:pathLst>
              <a:path h="7315200" w="10058400">
                <a:moveTo>
                  <a:pt x="0" y="0"/>
                </a:moveTo>
                <a:lnTo>
                  <a:pt x="10058400" y="0"/>
                </a:lnTo>
                <a:lnTo>
                  <a:pt x="10058400" y="7315200"/>
                </a:lnTo>
                <a:lnTo>
                  <a:pt x="0" y="7315200"/>
                </a:lnTo>
                <a:lnTo>
                  <a:pt x="0" y="0"/>
                </a:lnTo>
                <a:close/>
              </a:path>
            </a:pathLst>
          </a:custGeom>
          <a:blipFill>
            <a:blip r:embed="rId3"/>
            <a:stretch>
              <a:fillRect l="-14646" t="0" r="-14646" b="0"/>
            </a:stretch>
          </a:blipFill>
        </p:spPr>
      </p:sp>
      <p:grpSp>
        <p:nvGrpSpPr>
          <p:cNvPr name="Group 3" id="3"/>
          <p:cNvGrpSpPr/>
          <p:nvPr/>
        </p:nvGrpSpPr>
        <p:grpSpPr>
          <a:xfrm rot="0">
            <a:off x="0" y="-690986"/>
            <a:ext cx="10058400" cy="8848630"/>
            <a:chOff x="0" y="0"/>
            <a:chExt cx="3725333" cy="3277271"/>
          </a:xfrm>
        </p:grpSpPr>
        <p:sp>
          <p:nvSpPr>
            <p:cNvPr name="Freeform 4" id="4"/>
            <p:cNvSpPr/>
            <p:nvPr/>
          </p:nvSpPr>
          <p:spPr>
            <a:xfrm flipH="false" flipV="false" rot="0">
              <a:off x="0" y="0"/>
              <a:ext cx="3725333" cy="3277271"/>
            </a:xfrm>
            <a:custGeom>
              <a:avLst/>
              <a:gdLst/>
              <a:ahLst/>
              <a:cxnLst/>
              <a:rect r="r" b="b" t="t" l="l"/>
              <a:pathLst>
                <a:path h="3277271" w="3725333">
                  <a:moveTo>
                    <a:pt x="0" y="0"/>
                  </a:moveTo>
                  <a:lnTo>
                    <a:pt x="3725333" y="0"/>
                  </a:lnTo>
                  <a:lnTo>
                    <a:pt x="3725333" y="3277271"/>
                  </a:lnTo>
                  <a:lnTo>
                    <a:pt x="0" y="3277271"/>
                  </a:lnTo>
                  <a:close/>
                </a:path>
              </a:pathLst>
            </a:custGeom>
            <a:gradFill rotWithShape="true">
              <a:gsLst>
                <a:gs pos="0">
                  <a:srgbClr val="EEF4FB">
                    <a:alpha val="100000"/>
                  </a:srgbClr>
                </a:gs>
                <a:gs pos="100000">
                  <a:srgbClr val="C6DAEE">
                    <a:alpha val="100000"/>
                  </a:srgbClr>
                </a:gs>
              </a:gsLst>
              <a:path path="circle">
                <a:fillToRect l="50000" r="50000" t="50000" b="50000"/>
              </a:path>
            </a:gradFill>
          </p:spPr>
        </p:sp>
        <p:sp>
          <p:nvSpPr>
            <p:cNvPr name="TextBox 5" id="5"/>
            <p:cNvSpPr txBox="true"/>
            <p:nvPr/>
          </p:nvSpPr>
          <p:spPr>
            <a:xfrm>
              <a:off x="0" y="-28575"/>
              <a:ext cx="3725333" cy="3305846"/>
            </a:xfrm>
            <a:prstGeom prst="rect">
              <a:avLst/>
            </a:prstGeom>
          </p:spPr>
          <p:txBody>
            <a:bodyPr anchor="ctr" rtlCol="false" tIns="50800" lIns="50800" bIns="50800" rIns="50800"/>
            <a:lstStyle/>
            <a:p>
              <a:pPr algn="ctr">
                <a:lnSpc>
                  <a:spcPts val="2379"/>
                </a:lnSpc>
              </a:pPr>
            </a:p>
          </p:txBody>
        </p:sp>
      </p:grpSp>
      <p:grpSp>
        <p:nvGrpSpPr>
          <p:cNvPr name="Group 6" id="6"/>
          <p:cNvGrpSpPr/>
          <p:nvPr/>
        </p:nvGrpSpPr>
        <p:grpSpPr>
          <a:xfrm rot="-10800000">
            <a:off x="3970270" y="4742344"/>
            <a:ext cx="8570878" cy="5424002"/>
            <a:chOff x="0" y="0"/>
            <a:chExt cx="10034118" cy="6350000"/>
          </a:xfrm>
        </p:grpSpPr>
        <p:sp>
          <p:nvSpPr>
            <p:cNvPr name="Freeform 7" id="7"/>
            <p:cNvSpPr/>
            <p:nvPr/>
          </p:nvSpPr>
          <p:spPr>
            <a:xfrm flipH="false" flipV="false" rot="0">
              <a:off x="25" y="-18"/>
              <a:ext cx="10034111" cy="6349999"/>
            </a:xfrm>
            <a:custGeom>
              <a:avLst/>
              <a:gdLst/>
              <a:ahLst/>
              <a:cxnLst/>
              <a:rect r="r" b="b" t="t" l="l"/>
              <a:pathLst>
                <a:path h="6349999" w="10034111">
                  <a:moveTo>
                    <a:pt x="8622107" y="4411808"/>
                  </a:moveTo>
                  <a:cubicBezTo>
                    <a:pt x="8933968" y="4371828"/>
                    <a:pt x="9251214" y="4313268"/>
                    <a:pt x="9523083" y="4155331"/>
                  </a:cubicBezTo>
                  <a:cubicBezTo>
                    <a:pt x="9794952" y="3997394"/>
                    <a:pt x="10016567" y="3721918"/>
                    <a:pt x="10033090" y="3407949"/>
                  </a:cubicBezTo>
                  <a:cubicBezTo>
                    <a:pt x="10044481" y="3191389"/>
                    <a:pt x="9959239" y="2980416"/>
                    <a:pt x="9847898" y="2794310"/>
                  </a:cubicBezTo>
                  <a:cubicBezTo>
                    <a:pt x="9389327" y="2027776"/>
                    <a:pt x="8464131" y="1698935"/>
                    <a:pt x="7585622" y="1860403"/>
                  </a:cubicBezTo>
                  <a:cubicBezTo>
                    <a:pt x="7849794" y="1392243"/>
                    <a:pt x="7617918" y="758767"/>
                    <a:pt x="7182485" y="443540"/>
                  </a:cubicBezTo>
                  <a:cubicBezTo>
                    <a:pt x="6747053" y="128313"/>
                    <a:pt x="6171172" y="75647"/>
                    <a:pt x="5637124" y="136962"/>
                  </a:cubicBezTo>
                  <a:cubicBezTo>
                    <a:pt x="5346916" y="170287"/>
                    <a:pt x="5053216" y="236695"/>
                    <a:pt x="4808005" y="395445"/>
                  </a:cubicBezTo>
                  <a:cubicBezTo>
                    <a:pt x="4545000" y="565714"/>
                    <a:pt x="4283482" y="992040"/>
                    <a:pt x="4137597" y="1269320"/>
                  </a:cubicBezTo>
                  <a:cubicBezTo>
                    <a:pt x="4047364" y="998289"/>
                    <a:pt x="3925113" y="737939"/>
                    <a:pt x="3774212" y="495382"/>
                  </a:cubicBezTo>
                  <a:cubicBezTo>
                    <a:pt x="3662389" y="315651"/>
                    <a:pt x="3525051" y="137775"/>
                    <a:pt x="3329280" y="57257"/>
                  </a:cubicBezTo>
                  <a:cubicBezTo>
                    <a:pt x="3198813" y="3599"/>
                    <a:pt x="3053995" y="-1709"/>
                    <a:pt x="2912936" y="361"/>
                  </a:cubicBezTo>
                  <a:cubicBezTo>
                    <a:pt x="2536572" y="5885"/>
                    <a:pt x="2137588" y="68966"/>
                    <a:pt x="1852943" y="315245"/>
                  </a:cubicBezTo>
                  <a:cubicBezTo>
                    <a:pt x="1610589" y="524934"/>
                    <a:pt x="1483780" y="843438"/>
                    <a:pt x="1443622" y="1161382"/>
                  </a:cubicBezTo>
                  <a:cubicBezTo>
                    <a:pt x="1403465" y="1479327"/>
                    <a:pt x="1441298" y="1801361"/>
                    <a:pt x="1479132" y="2119597"/>
                  </a:cubicBezTo>
                  <a:cubicBezTo>
                    <a:pt x="888937" y="2299048"/>
                    <a:pt x="370993" y="2813703"/>
                    <a:pt x="109970" y="3372630"/>
                  </a:cubicBezTo>
                  <a:cubicBezTo>
                    <a:pt x="27572" y="3549058"/>
                    <a:pt x="-31838" y="3749261"/>
                    <a:pt x="18593" y="3937348"/>
                  </a:cubicBezTo>
                  <a:cubicBezTo>
                    <a:pt x="57963" y="4084198"/>
                    <a:pt x="160338" y="4206601"/>
                    <a:pt x="275375" y="4306016"/>
                  </a:cubicBezTo>
                  <a:cubicBezTo>
                    <a:pt x="603340" y="4589455"/>
                    <a:pt x="1059879" y="4717789"/>
                    <a:pt x="1487488" y="4646732"/>
                  </a:cubicBezTo>
                  <a:cubicBezTo>
                    <a:pt x="1729131" y="4606575"/>
                    <a:pt x="1962748" y="4506435"/>
                    <a:pt x="2207667" y="4510626"/>
                  </a:cubicBezTo>
                  <a:cubicBezTo>
                    <a:pt x="2095386" y="4892947"/>
                    <a:pt x="2063662" y="5354211"/>
                    <a:pt x="2266849" y="5696971"/>
                  </a:cubicBezTo>
                  <a:cubicBezTo>
                    <a:pt x="2538451" y="6155124"/>
                    <a:pt x="3104109" y="6411003"/>
                    <a:pt x="3631629" y="6337521"/>
                  </a:cubicBezTo>
                  <a:cubicBezTo>
                    <a:pt x="4159149" y="6264039"/>
                    <a:pt x="4624731" y="5877731"/>
                    <a:pt x="4818914" y="5381770"/>
                  </a:cubicBezTo>
                  <a:cubicBezTo>
                    <a:pt x="4955236" y="5693695"/>
                    <a:pt x="5278552" y="5963303"/>
                    <a:pt x="5592903" y="6093961"/>
                  </a:cubicBezTo>
                  <a:cubicBezTo>
                    <a:pt x="5907240" y="6224606"/>
                    <a:pt x="6255741" y="6256089"/>
                    <a:pt x="6595416" y="6233597"/>
                  </a:cubicBezTo>
                  <a:cubicBezTo>
                    <a:pt x="7003631" y="6206572"/>
                    <a:pt x="7412940" y="6100463"/>
                    <a:pt x="7756081" y="5877693"/>
                  </a:cubicBezTo>
                  <a:cubicBezTo>
                    <a:pt x="8310080" y="5518003"/>
                    <a:pt x="8657844" y="5071420"/>
                    <a:pt x="8622107" y="4411808"/>
                  </a:cubicBezTo>
                  <a:close/>
                </a:path>
              </a:pathLst>
            </a:custGeom>
            <a:solidFill>
              <a:srgbClr val="002A53"/>
            </a:solidFill>
          </p:spPr>
        </p:sp>
      </p:grpSp>
      <p:sp>
        <p:nvSpPr>
          <p:cNvPr name="Freeform 8" id="8"/>
          <p:cNvSpPr/>
          <p:nvPr/>
        </p:nvSpPr>
        <p:spPr>
          <a:xfrm flipH="false" flipV="false" rot="0">
            <a:off x="5540272" y="1797954"/>
            <a:ext cx="3934637" cy="4957191"/>
          </a:xfrm>
          <a:custGeom>
            <a:avLst/>
            <a:gdLst/>
            <a:ahLst/>
            <a:cxnLst/>
            <a:rect r="r" b="b" t="t" l="l"/>
            <a:pathLst>
              <a:path h="4957191" w="3934637">
                <a:moveTo>
                  <a:pt x="0" y="0"/>
                </a:moveTo>
                <a:lnTo>
                  <a:pt x="3934637" y="0"/>
                </a:lnTo>
                <a:lnTo>
                  <a:pt x="3934637" y="4957191"/>
                </a:lnTo>
                <a:lnTo>
                  <a:pt x="0" y="4957191"/>
                </a:lnTo>
                <a:lnTo>
                  <a:pt x="0" y="0"/>
                </a:lnTo>
                <a:close/>
              </a:path>
            </a:pathLst>
          </a:custGeom>
          <a:blipFill>
            <a:blip r:embed="rId4"/>
            <a:stretch>
              <a:fillRect l="0" t="-19275" r="0" b="0"/>
            </a:stretch>
          </a:blipFill>
          <a:ln w="76200" cap="sq">
            <a:solidFill>
              <a:srgbClr val="FFCE7A"/>
            </a:solidFill>
            <a:prstDash val="solid"/>
            <a:miter/>
          </a:ln>
        </p:spPr>
      </p:sp>
      <p:sp>
        <p:nvSpPr>
          <p:cNvPr name="TextBox 9" id="9"/>
          <p:cNvSpPr txBox="true"/>
          <p:nvPr/>
        </p:nvSpPr>
        <p:spPr>
          <a:xfrm rot="0">
            <a:off x="496221" y="1033453"/>
            <a:ext cx="8978688" cy="481584"/>
          </a:xfrm>
          <a:prstGeom prst="rect">
            <a:avLst/>
          </a:prstGeom>
        </p:spPr>
        <p:txBody>
          <a:bodyPr anchor="t" rtlCol="false" tIns="0" lIns="0" bIns="0" rIns="0">
            <a:spAutoFit/>
          </a:bodyPr>
          <a:lstStyle/>
          <a:p>
            <a:pPr algn="ctr">
              <a:lnSpc>
                <a:spcPts val="3648"/>
              </a:lnSpc>
            </a:pPr>
            <a:r>
              <a:rPr lang="en-US" sz="3200" b="true">
                <a:solidFill>
                  <a:srgbClr val="102A4D"/>
                </a:solidFill>
                <a:latin typeface="Sonny Gothic Condensed 1 Heavy"/>
                <a:ea typeface="Sonny Gothic Condensed 1 Heavy"/>
                <a:cs typeface="Sonny Gothic Condensed 1 Heavy"/>
                <a:sym typeface="Sonny Gothic Condensed 1 Heavy"/>
              </a:rPr>
              <a:t>5 consejos para ayudar a tu bebé a dormir</a:t>
            </a:r>
          </a:p>
        </p:txBody>
      </p:sp>
      <p:grpSp>
        <p:nvGrpSpPr>
          <p:cNvPr name="Group 10" id="10"/>
          <p:cNvGrpSpPr/>
          <p:nvPr/>
        </p:nvGrpSpPr>
        <p:grpSpPr>
          <a:xfrm rot="0">
            <a:off x="496221" y="1797954"/>
            <a:ext cx="4549406" cy="776632"/>
            <a:chOff x="0" y="0"/>
            <a:chExt cx="6065874" cy="1035510"/>
          </a:xfrm>
        </p:grpSpPr>
        <p:sp>
          <p:nvSpPr>
            <p:cNvPr name="TextBox 11" id="11"/>
            <p:cNvSpPr txBox="true"/>
            <p:nvPr/>
          </p:nvSpPr>
          <p:spPr>
            <a:xfrm rot="0">
              <a:off x="0" y="-47625"/>
              <a:ext cx="5878813" cy="374175"/>
            </a:xfrm>
            <a:prstGeom prst="rect">
              <a:avLst/>
            </a:prstGeom>
          </p:spPr>
          <p:txBody>
            <a:bodyPr anchor="t" rtlCol="false" tIns="0" lIns="0" bIns="0" rIns="0">
              <a:spAutoFit/>
            </a:bodyPr>
            <a:lstStyle/>
            <a:p>
              <a:pPr algn="l">
                <a:lnSpc>
                  <a:spcPts val="2312"/>
                </a:lnSpc>
              </a:pPr>
              <a:r>
                <a:rPr lang="en-US" sz="1651" b="true">
                  <a:solidFill>
                    <a:srgbClr val="102A4D"/>
                  </a:solidFill>
                  <a:latin typeface="Sonny Gothic Condensed 1 Heavy"/>
                  <a:ea typeface="Sonny Gothic Condensed 1 Heavy"/>
                  <a:cs typeface="Sonny Gothic Condensed 1 Heavy"/>
                  <a:sym typeface="Sonny Gothic Condensed 1 Heavy"/>
                </a:rPr>
                <a:t>1. Establece rutinas fáciles de recordar</a:t>
              </a:r>
            </a:p>
          </p:txBody>
        </p:sp>
        <p:sp>
          <p:nvSpPr>
            <p:cNvPr name="TextBox 12" id="12"/>
            <p:cNvSpPr txBox="true"/>
            <p:nvPr/>
          </p:nvSpPr>
          <p:spPr>
            <a:xfrm rot="0">
              <a:off x="0" y="476246"/>
              <a:ext cx="6065874" cy="559263"/>
            </a:xfrm>
            <a:prstGeom prst="rect">
              <a:avLst/>
            </a:prstGeom>
          </p:spPr>
          <p:txBody>
            <a:bodyPr anchor="t" rtlCol="false" tIns="0" lIns="0" bIns="0" rIns="0">
              <a:spAutoFit/>
            </a:bodyPr>
            <a:lstStyle/>
            <a:p>
              <a:pPr algn="l" marL="251700" indent="-125850" lvl="1">
                <a:lnSpc>
                  <a:spcPts val="1818"/>
                </a:lnSpc>
                <a:buFont typeface="Arial"/>
                <a:buChar char="•"/>
              </a:pPr>
              <a:r>
                <a:rPr lang="en-US" sz="1165">
                  <a:solidFill>
                    <a:srgbClr val="102A4D"/>
                  </a:solidFill>
                  <a:latin typeface="Merriweather"/>
                  <a:ea typeface="Merriweather"/>
                  <a:cs typeface="Merriweather"/>
                  <a:sym typeface="Merriweather"/>
                </a:rPr>
                <a:t>Intenta hacer las mismas cosas cada día en el mismo orden a la hora de la siesta y a la hora de dormir.</a:t>
              </a:r>
            </a:p>
          </p:txBody>
        </p:sp>
      </p:grpSp>
      <p:grpSp>
        <p:nvGrpSpPr>
          <p:cNvPr name="Group 13" id="13"/>
          <p:cNvGrpSpPr/>
          <p:nvPr/>
        </p:nvGrpSpPr>
        <p:grpSpPr>
          <a:xfrm rot="0">
            <a:off x="496221" y="5142428"/>
            <a:ext cx="4549406" cy="1061452"/>
            <a:chOff x="0" y="0"/>
            <a:chExt cx="6065874" cy="1415269"/>
          </a:xfrm>
        </p:grpSpPr>
        <p:sp>
          <p:nvSpPr>
            <p:cNvPr name="TextBox 14" id="14"/>
            <p:cNvSpPr txBox="true"/>
            <p:nvPr/>
          </p:nvSpPr>
          <p:spPr>
            <a:xfrm rot="0">
              <a:off x="0" y="-47625"/>
              <a:ext cx="5878813" cy="756658"/>
            </a:xfrm>
            <a:prstGeom prst="rect">
              <a:avLst/>
            </a:prstGeom>
          </p:spPr>
          <p:txBody>
            <a:bodyPr anchor="t" rtlCol="false" tIns="0" lIns="0" bIns="0" rIns="0">
              <a:spAutoFit/>
            </a:bodyPr>
            <a:lstStyle/>
            <a:p>
              <a:pPr algn="l">
                <a:lnSpc>
                  <a:spcPts val="2312"/>
                </a:lnSpc>
              </a:pPr>
              <a:r>
                <a:rPr lang="en-US" sz="1651" b="true">
                  <a:solidFill>
                    <a:srgbClr val="102A4D"/>
                  </a:solidFill>
                  <a:latin typeface="Sonny Gothic Condensed 1 Heavy"/>
                  <a:ea typeface="Sonny Gothic Condensed 1 Heavy"/>
                  <a:cs typeface="Sonny Gothic Condensed 1 Heavy"/>
                  <a:sym typeface="Sonny Gothic Condensed 1 Heavy"/>
                </a:rPr>
                <a:t>4. Ayuda a evitar despertares adicionales por la noche</a:t>
              </a:r>
            </a:p>
          </p:txBody>
        </p:sp>
        <p:sp>
          <p:nvSpPr>
            <p:cNvPr name="TextBox 15" id="15"/>
            <p:cNvSpPr txBox="true"/>
            <p:nvPr/>
          </p:nvSpPr>
          <p:spPr>
            <a:xfrm rot="0">
              <a:off x="0" y="856006"/>
              <a:ext cx="6065874" cy="559263"/>
            </a:xfrm>
            <a:prstGeom prst="rect">
              <a:avLst/>
            </a:prstGeom>
          </p:spPr>
          <p:txBody>
            <a:bodyPr anchor="t" rtlCol="false" tIns="0" lIns="0" bIns="0" rIns="0">
              <a:spAutoFit/>
            </a:bodyPr>
            <a:lstStyle/>
            <a:p>
              <a:pPr algn="l" marL="251700" indent="-125850" lvl="1">
                <a:lnSpc>
                  <a:spcPts val="1818"/>
                </a:lnSpc>
                <a:buFont typeface="Arial"/>
                <a:buChar char="•"/>
              </a:pPr>
              <a:r>
                <a:rPr lang="en-US" sz="1165">
                  <a:solidFill>
                    <a:srgbClr val="102A4D"/>
                  </a:solidFill>
                  <a:latin typeface="Merriweather"/>
                  <a:ea typeface="Merriweather"/>
                  <a:cs typeface="Merriweather"/>
                  <a:sym typeface="Merriweather"/>
                </a:rPr>
                <a:t>Hay cosas que puedes hacer para ayudar a tu bebé a volver a dormirse rápidamente entre las alimentaciones.</a:t>
              </a:r>
            </a:p>
          </p:txBody>
        </p:sp>
      </p:grpSp>
      <p:grpSp>
        <p:nvGrpSpPr>
          <p:cNvPr name="Group 16" id="16"/>
          <p:cNvGrpSpPr/>
          <p:nvPr/>
        </p:nvGrpSpPr>
        <p:grpSpPr>
          <a:xfrm rot="0">
            <a:off x="496221" y="6324176"/>
            <a:ext cx="3586120" cy="774589"/>
            <a:chOff x="0" y="0"/>
            <a:chExt cx="4781493" cy="1032786"/>
          </a:xfrm>
        </p:grpSpPr>
        <p:sp>
          <p:nvSpPr>
            <p:cNvPr name="TextBox 17" id="17"/>
            <p:cNvSpPr txBox="true"/>
            <p:nvPr/>
          </p:nvSpPr>
          <p:spPr>
            <a:xfrm rot="0">
              <a:off x="0" y="-47625"/>
              <a:ext cx="4781493" cy="374175"/>
            </a:xfrm>
            <a:prstGeom prst="rect">
              <a:avLst/>
            </a:prstGeom>
          </p:spPr>
          <p:txBody>
            <a:bodyPr anchor="t" rtlCol="false" tIns="0" lIns="0" bIns="0" rIns="0">
              <a:spAutoFit/>
            </a:bodyPr>
            <a:lstStyle/>
            <a:p>
              <a:pPr algn="l">
                <a:lnSpc>
                  <a:spcPts val="2312"/>
                </a:lnSpc>
              </a:pPr>
              <a:r>
                <a:rPr lang="en-US" sz="1651" b="true">
                  <a:solidFill>
                    <a:srgbClr val="102A4D"/>
                  </a:solidFill>
                  <a:latin typeface="Sonny Gothic Condensed 1 Heavy"/>
                  <a:ea typeface="Sonny Gothic Condensed 1 Heavy"/>
                  <a:cs typeface="Sonny Gothic Condensed 1 Heavy"/>
                  <a:sym typeface="Sonny Gothic Condensed 1 Heavy"/>
                </a:rPr>
                <a:t>5. Acepta ayuda de los demás</a:t>
              </a:r>
            </a:p>
          </p:txBody>
        </p:sp>
        <p:sp>
          <p:nvSpPr>
            <p:cNvPr name="TextBox 18" id="18"/>
            <p:cNvSpPr txBox="true"/>
            <p:nvPr/>
          </p:nvSpPr>
          <p:spPr>
            <a:xfrm rot="0">
              <a:off x="0" y="473523"/>
              <a:ext cx="4355910" cy="559263"/>
            </a:xfrm>
            <a:prstGeom prst="rect">
              <a:avLst/>
            </a:prstGeom>
          </p:spPr>
          <p:txBody>
            <a:bodyPr anchor="t" rtlCol="false" tIns="0" lIns="0" bIns="0" rIns="0">
              <a:spAutoFit/>
            </a:bodyPr>
            <a:lstStyle/>
            <a:p>
              <a:pPr algn="l" marL="251700" indent="-125850" lvl="1">
                <a:lnSpc>
                  <a:spcPts val="1818"/>
                </a:lnSpc>
                <a:buFont typeface="Arial"/>
                <a:buChar char="•"/>
              </a:pPr>
              <a:r>
                <a:rPr lang="en-US" sz="1165">
                  <a:solidFill>
                    <a:srgbClr val="102A4D"/>
                  </a:solidFill>
                  <a:latin typeface="Merriweather"/>
                  <a:ea typeface="Merriweather"/>
                  <a:cs typeface="Merriweather"/>
                  <a:sym typeface="Merriweather"/>
                </a:rPr>
                <a:t>Ser padre o madre es difícil, y todos necesitamos ayuda de vez en cuando.</a:t>
              </a:r>
            </a:p>
          </p:txBody>
        </p:sp>
      </p:grpSp>
      <p:sp>
        <p:nvSpPr>
          <p:cNvPr name="TextBox 19" id="19"/>
          <p:cNvSpPr txBox="true"/>
          <p:nvPr/>
        </p:nvSpPr>
        <p:spPr>
          <a:xfrm rot="0">
            <a:off x="496221" y="2707853"/>
            <a:ext cx="3970346" cy="866262"/>
          </a:xfrm>
          <a:prstGeom prst="rect">
            <a:avLst/>
          </a:prstGeom>
        </p:spPr>
        <p:txBody>
          <a:bodyPr anchor="t" rtlCol="false" tIns="0" lIns="0" bIns="0" rIns="0">
            <a:spAutoFit/>
          </a:bodyPr>
          <a:lstStyle/>
          <a:p>
            <a:pPr algn="l">
              <a:lnSpc>
                <a:spcPts val="2312"/>
              </a:lnSpc>
            </a:pPr>
            <a:r>
              <a:rPr lang="en-US" sz="1651" b="true">
                <a:solidFill>
                  <a:srgbClr val="102A4D"/>
                </a:solidFill>
                <a:latin typeface="Sonny Gothic Condensed 1 Heavy"/>
                <a:ea typeface="Sonny Gothic Condensed 1 Heavy"/>
                <a:cs typeface="Sonny Gothic Condensed 1 Heavy"/>
                <a:sym typeface="Sonny Gothic Condensed 1 Heavy"/>
              </a:rPr>
              <a:t>2. Usa herramientas que te ayuden a mantenerte despierto durante las alimentaciones</a:t>
            </a:r>
          </a:p>
        </p:txBody>
      </p:sp>
      <p:sp>
        <p:nvSpPr>
          <p:cNvPr name="TextBox 20" id="20"/>
          <p:cNvSpPr txBox="true"/>
          <p:nvPr/>
        </p:nvSpPr>
        <p:spPr>
          <a:xfrm rot="0">
            <a:off x="496221" y="3656312"/>
            <a:ext cx="4691300" cy="428973"/>
          </a:xfrm>
          <a:prstGeom prst="rect">
            <a:avLst/>
          </a:prstGeom>
        </p:spPr>
        <p:txBody>
          <a:bodyPr anchor="t" rtlCol="false" tIns="0" lIns="0" bIns="0" rIns="0">
            <a:spAutoFit/>
          </a:bodyPr>
          <a:lstStyle/>
          <a:p>
            <a:pPr algn="l" marL="251700" indent="-125850" lvl="1">
              <a:lnSpc>
                <a:spcPts val="1818"/>
              </a:lnSpc>
              <a:buFont typeface="Arial"/>
              <a:buChar char="•"/>
            </a:pPr>
            <a:r>
              <a:rPr lang="en-US" sz="1165">
                <a:solidFill>
                  <a:srgbClr val="102A4D"/>
                </a:solidFill>
                <a:latin typeface="Merriweather"/>
                <a:ea typeface="Merriweather"/>
                <a:cs typeface="Merriweather"/>
                <a:sym typeface="Merriweather"/>
              </a:rPr>
              <a:t>Configura una alarma en tu teléfono o reloj para despertarte en caso de que te duermas mientras cuidas a tu bebé.</a:t>
            </a:r>
          </a:p>
        </p:txBody>
      </p:sp>
      <p:grpSp>
        <p:nvGrpSpPr>
          <p:cNvPr name="Group 21" id="21"/>
          <p:cNvGrpSpPr/>
          <p:nvPr/>
        </p:nvGrpSpPr>
        <p:grpSpPr>
          <a:xfrm rot="0">
            <a:off x="496221" y="4205453"/>
            <a:ext cx="4691300" cy="756082"/>
            <a:chOff x="0" y="0"/>
            <a:chExt cx="6255067" cy="1008110"/>
          </a:xfrm>
        </p:grpSpPr>
        <p:sp>
          <p:nvSpPr>
            <p:cNvPr name="TextBox 22" id="22"/>
            <p:cNvSpPr txBox="true"/>
            <p:nvPr/>
          </p:nvSpPr>
          <p:spPr>
            <a:xfrm rot="0">
              <a:off x="0" y="-47625"/>
              <a:ext cx="6129418" cy="374175"/>
            </a:xfrm>
            <a:prstGeom prst="rect">
              <a:avLst/>
            </a:prstGeom>
          </p:spPr>
          <p:txBody>
            <a:bodyPr anchor="t" rtlCol="false" tIns="0" lIns="0" bIns="0" rIns="0">
              <a:spAutoFit/>
            </a:bodyPr>
            <a:lstStyle/>
            <a:p>
              <a:pPr algn="l">
                <a:lnSpc>
                  <a:spcPts val="2312"/>
                </a:lnSpc>
              </a:pPr>
              <a:r>
                <a:rPr lang="en-US" sz="1651" b="true">
                  <a:solidFill>
                    <a:srgbClr val="102A4D"/>
                  </a:solidFill>
                  <a:latin typeface="Sonny Gothic Condensed 1 Heavy"/>
                  <a:ea typeface="Sonny Gothic Condensed 1 Heavy"/>
                  <a:cs typeface="Sonny Gothic Condensed 1 Heavy"/>
                  <a:sym typeface="Sonny Gothic Condensed 1 Heavy"/>
                </a:rPr>
                <a:t>3. Comprende los ciclos de sueño de tu bebé</a:t>
              </a:r>
            </a:p>
          </p:txBody>
        </p:sp>
        <p:sp>
          <p:nvSpPr>
            <p:cNvPr name="TextBox 23" id="23"/>
            <p:cNvSpPr txBox="true"/>
            <p:nvPr/>
          </p:nvSpPr>
          <p:spPr>
            <a:xfrm rot="0">
              <a:off x="0" y="448846"/>
              <a:ext cx="6255067" cy="559263"/>
            </a:xfrm>
            <a:prstGeom prst="rect">
              <a:avLst/>
            </a:prstGeom>
          </p:spPr>
          <p:txBody>
            <a:bodyPr anchor="t" rtlCol="false" tIns="0" lIns="0" bIns="0" rIns="0">
              <a:spAutoFit/>
            </a:bodyPr>
            <a:lstStyle/>
            <a:p>
              <a:pPr algn="l" marL="251700" indent="-125850" lvl="1">
                <a:lnSpc>
                  <a:spcPts val="1818"/>
                </a:lnSpc>
                <a:buFont typeface="Arial"/>
                <a:buChar char="•"/>
              </a:pPr>
              <a:r>
                <a:rPr lang="en-US" sz="1165">
                  <a:solidFill>
                    <a:srgbClr val="102A4D"/>
                  </a:solidFill>
                  <a:latin typeface="Merriweather"/>
                  <a:ea typeface="Merriweather"/>
                  <a:cs typeface="Merriweather"/>
                  <a:sym typeface="Merriweather"/>
                </a:rPr>
                <a:t>Los recién nacidos duermen de 16 a 17 horas al día y se despiertan cada una o dos horas. ¡Esto es normal!</a:t>
              </a:r>
            </a:p>
          </p:txBody>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002A53"/>
        </a:solidFill>
      </p:bgPr>
    </p:bg>
    <p:spTree>
      <p:nvGrpSpPr>
        <p:cNvPr id="1" name=""/>
        <p:cNvGrpSpPr/>
        <p:nvPr/>
      </p:nvGrpSpPr>
      <p:grpSpPr>
        <a:xfrm>
          <a:off x="0" y="0"/>
          <a:ext cx="0" cy="0"/>
          <a:chOff x="0" y="0"/>
          <a:chExt cx="0" cy="0"/>
        </a:xfrm>
      </p:grpSpPr>
      <p:sp>
        <p:nvSpPr>
          <p:cNvPr name="Freeform 2" id="2"/>
          <p:cNvSpPr/>
          <p:nvPr/>
        </p:nvSpPr>
        <p:spPr>
          <a:xfrm flipH="false" flipV="false" rot="0">
            <a:off x="3534349" y="433454"/>
            <a:ext cx="2674046" cy="2147752"/>
          </a:xfrm>
          <a:custGeom>
            <a:avLst/>
            <a:gdLst/>
            <a:ahLst/>
            <a:cxnLst/>
            <a:rect r="r" b="b" t="t" l="l"/>
            <a:pathLst>
              <a:path h="2147752" w="2674046">
                <a:moveTo>
                  <a:pt x="0" y="0"/>
                </a:moveTo>
                <a:lnTo>
                  <a:pt x="2674046" y="0"/>
                </a:lnTo>
                <a:lnTo>
                  <a:pt x="2674046" y="2147752"/>
                </a:lnTo>
                <a:lnTo>
                  <a:pt x="0" y="2147752"/>
                </a:lnTo>
                <a:lnTo>
                  <a:pt x="0" y="0"/>
                </a:lnTo>
                <a:close/>
              </a:path>
            </a:pathLst>
          </a:custGeom>
          <a:blipFill>
            <a:blip r:embed="rId2"/>
            <a:stretch>
              <a:fillRect l="0" t="-8249" r="0" b="-635"/>
            </a:stretch>
          </a:blipFill>
        </p:spPr>
      </p:sp>
      <p:sp>
        <p:nvSpPr>
          <p:cNvPr name="Freeform 3" id="3"/>
          <p:cNvSpPr/>
          <p:nvPr/>
        </p:nvSpPr>
        <p:spPr>
          <a:xfrm flipH="false" flipV="false" rot="0">
            <a:off x="2805019" y="3919964"/>
            <a:ext cx="2224181" cy="2224181"/>
          </a:xfrm>
          <a:custGeom>
            <a:avLst/>
            <a:gdLst/>
            <a:ahLst/>
            <a:cxnLst/>
            <a:rect r="r" b="b" t="t" l="l"/>
            <a:pathLst>
              <a:path h="2224181" w="2224181">
                <a:moveTo>
                  <a:pt x="0" y="0"/>
                </a:moveTo>
                <a:lnTo>
                  <a:pt x="2224181" y="0"/>
                </a:lnTo>
                <a:lnTo>
                  <a:pt x="2224181" y="2224181"/>
                </a:lnTo>
                <a:lnTo>
                  <a:pt x="0" y="2224181"/>
                </a:lnTo>
                <a:lnTo>
                  <a:pt x="0" y="0"/>
                </a:lnTo>
                <a:close/>
              </a:path>
            </a:pathLst>
          </a:custGeom>
          <a:blipFill>
            <a:blip r:embed="rId3"/>
            <a:stretch>
              <a:fillRect l="0" t="0" r="0" b="0"/>
            </a:stretch>
          </a:blipFill>
        </p:spPr>
      </p:sp>
      <p:sp>
        <p:nvSpPr>
          <p:cNvPr name="Freeform 4" id="4"/>
          <p:cNvSpPr/>
          <p:nvPr/>
        </p:nvSpPr>
        <p:spPr>
          <a:xfrm flipH="false" flipV="false" rot="0">
            <a:off x="3233056" y="6144145"/>
            <a:ext cx="3592287" cy="838200"/>
          </a:xfrm>
          <a:custGeom>
            <a:avLst/>
            <a:gdLst/>
            <a:ahLst/>
            <a:cxnLst/>
            <a:rect r="r" b="b" t="t" l="l"/>
            <a:pathLst>
              <a:path h="838200" w="3592287">
                <a:moveTo>
                  <a:pt x="0" y="0"/>
                </a:moveTo>
                <a:lnTo>
                  <a:pt x="3592288" y="0"/>
                </a:lnTo>
                <a:lnTo>
                  <a:pt x="3592288" y="838201"/>
                </a:lnTo>
                <a:lnTo>
                  <a:pt x="0" y="838201"/>
                </a:lnTo>
                <a:lnTo>
                  <a:pt x="0" y="0"/>
                </a:lnTo>
                <a:close/>
              </a:path>
            </a:pathLst>
          </a:custGeom>
          <a:blipFill>
            <a:blip r:embed="rId4"/>
            <a:stretch>
              <a:fillRect l="0" t="0" r="0" b="0"/>
            </a:stretch>
          </a:blipFill>
        </p:spPr>
      </p:sp>
      <p:sp>
        <p:nvSpPr>
          <p:cNvPr name="TextBox 5" id="5"/>
          <p:cNvSpPr txBox="true"/>
          <p:nvPr/>
        </p:nvSpPr>
        <p:spPr>
          <a:xfrm rot="0">
            <a:off x="-157828" y="2695506"/>
            <a:ext cx="10058400" cy="1091248"/>
          </a:xfrm>
          <a:prstGeom prst="rect">
            <a:avLst/>
          </a:prstGeom>
        </p:spPr>
        <p:txBody>
          <a:bodyPr anchor="t" rtlCol="false" tIns="0" lIns="0" bIns="0" rIns="0">
            <a:spAutoFit/>
          </a:bodyPr>
          <a:lstStyle/>
          <a:p>
            <a:pPr algn="ctr">
              <a:lnSpc>
                <a:spcPts val="2859"/>
              </a:lnSpc>
            </a:pPr>
            <a:r>
              <a:rPr lang="en-US" sz="2199" b="true">
                <a:solidFill>
                  <a:srgbClr val="FFFFFF"/>
                </a:solidFill>
                <a:latin typeface="Sonny Gothic Condensed 1 Heavy"/>
                <a:ea typeface="Sonny Gothic Condensed 1 Heavy"/>
                <a:cs typeface="Sonny Gothic Condensed 1 Heavy"/>
                <a:sym typeface="Sonny Gothic Condensed 1 Heavy"/>
              </a:rPr>
              <a:t>Visit </a:t>
            </a:r>
            <a:r>
              <a:rPr lang="en-US" sz="2199" b="true">
                <a:solidFill>
                  <a:srgbClr val="FFCE7A"/>
                </a:solidFill>
                <a:latin typeface="Sonny Gothic Condensed 1 Heavy"/>
                <a:ea typeface="Sonny Gothic Condensed 1 Heavy"/>
                <a:cs typeface="Sonny Gothic Condensed 1 Heavy"/>
                <a:sym typeface="Sonny Gothic Condensed 1 Heavy"/>
              </a:rPr>
              <a:t>SuenoSeguroNC.org </a:t>
            </a:r>
          </a:p>
          <a:p>
            <a:pPr algn="ctr">
              <a:lnSpc>
                <a:spcPts val="2859"/>
              </a:lnSpc>
            </a:pPr>
            <a:r>
              <a:rPr lang="en-US" b="true" sz="2199">
                <a:solidFill>
                  <a:srgbClr val="FFFFFF"/>
                </a:solidFill>
                <a:latin typeface="Sonny Gothic Condensed 1 Heavy"/>
                <a:ea typeface="Sonny Gothic Condensed 1 Heavy"/>
                <a:cs typeface="Sonny Gothic Condensed 1 Heavy"/>
                <a:sym typeface="Sonny Gothic Condensed 1 Heavy"/>
              </a:rPr>
              <a:t>para más información y recursos</a:t>
            </a:r>
          </a:p>
          <a:p>
            <a:pPr algn="ctr">
              <a:lnSpc>
                <a:spcPts val="2859"/>
              </a:lnSpc>
              <a:spcBef>
                <a:spcPct val="0"/>
              </a:spcBef>
            </a:pPr>
            <a:r>
              <a:rPr lang="en-US" b="true" sz="2199">
                <a:solidFill>
                  <a:srgbClr val="FFFFFF"/>
                </a:solidFill>
                <a:latin typeface="Sonny Gothic Condensed 1 Heavy"/>
                <a:ea typeface="Sonny Gothic Condensed 1 Heavy"/>
                <a:cs typeface="Sonny Gothic Condensed 1 Heavy"/>
                <a:sym typeface="Sonny Gothic Condensed 1 Heavy"/>
              </a:rPr>
              <a:t> que te ayudarán a que tu bebé duerma más seguro.</a:t>
            </a:r>
          </a:p>
        </p:txBody>
      </p:sp>
      <p:grpSp>
        <p:nvGrpSpPr>
          <p:cNvPr name="Group 6" id="6"/>
          <p:cNvGrpSpPr/>
          <p:nvPr/>
        </p:nvGrpSpPr>
        <p:grpSpPr>
          <a:xfrm rot="0">
            <a:off x="5362234" y="3923807"/>
            <a:ext cx="2220338" cy="2220338"/>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l="-25136" t="0" r="-25136" b="0"/>
              </a:stretch>
            </a:blipFill>
            <a:ln w="76200" cap="sq">
              <a:solidFill>
                <a:srgbClr val="FFCE7A"/>
              </a:solidFill>
              <a:prstDash val="solid"/>
              <a:miter/>
            </a:ln>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DAG7UlELlOE</dc:identifier>
  <dcterms:modified xsi:type="dcterms:W3CDTF">2011-08-01T06:04:30Z</dcterms:modified>
  <cp:revision>1</cp:revision>
  <dc:title>Slides Safe Sleep - SPA</dc:title>
</cp:coreProperties>
</file>